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Lato" panose="020B0604020202020204" charset="0"/>
      <p:regular r:id="rId31"/>
      <p:bold r:id="rId32"/>
      <p:italic r:id="rId33"/>
      <p:boldItalic r:id="rId34"/>
    </p:embeddedFont>
    <p:embeddedFont>
      <p:font typeface="Raleway"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40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c2f89fd34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cc2f89fd34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ce5bdc076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ce5bdc076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e5bdc076d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e5bdc076d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c2f89fd3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c2f89fd3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5bdc076d_0_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5bdc076d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ce5bdc076d_0_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ce5bdc076d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cc2f89fd34_2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cc2f89fd34_2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c2f89fd34_2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c2f89fd34_2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ce5bdc0ef3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ce5bdc0ef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2f89fd34_2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2f89fd34_2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e5bdc07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e5bdc07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c2f89fd34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cc2f89fd3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cc2f89fd34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cc2f89fd34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c2f89fd3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c2f89fd3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c2f89fd3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cc2f89f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cc2f89fd34_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cc2f89fd34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c2f89fd34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c2f89fd3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cc2f89fd3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cc2f89fd3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c2f89fd34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c2f89fd34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cc2f89fd34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cc2f89fd34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e5bdc076d_0_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e5bdc076d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CVD is the number 1 cause of death globally. More people die annually from CVD as compared to any other disease. Therefore, this made our team to look into this particular issue. We want to find out are the factors that leads to CVD and how are these factors affecting in predicting the possibilities of having CVD. </a:t>
            </a:r>
            <a:endParaRPr/>
          </a:p>
          <a:p>
            <a:pPr marL="0" lvl="0" indent="0" algn="l" rtl="0">
              <a:lnSpc>
                <a:spcPct val="115000"/>
              </a:lnSpc>
              <a:spcBef>
                <a:spcPts val="1200"/>
              </a:spcBef>
              <a:spcAft>
                <a:spcPts val="1200"/>
              </a:spcAft>
              <a:buClr>
                <a:schemeClr val="dk1"/>
              </a:buClr>
              <a:buSzPts val="1100"/>
              <a:buFont typeface="Arial"/>
              <a:buNone/>
            </a:pPr>
            <a:r>
              <a:rPr lang="en"/>
              <a:t>We intent to come up with a Preventative care application that can predict the possibilities of having CVD.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c2f89fd34_2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c2f89fd34_2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objective is to use these 11 variables to predict the possibilities of CVD.</a:t>
            </a:r>
            <a:endParaRPr/>
          </a:p>
          <a:p>
            <a:pPr marL="0" lvl="0" indent="0" algn="l" rtl="0">
              <a:spcBef>
                <a:spcPts val="0"/>
              </a:spcBef>
              <a:spcAft>
                <a:spcPts val="0"/>
              </a:spcAft>
              <a:buNone/>
            </a:pPr>
            <a:r>
              <a:rPr lang="en"/>
              <a:t>I will touch on the individual variables on the following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e5bdc076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e5bdc076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 Features are factual information</a:t>
            </a:r>
            <a:endParaRPr/>
          </a:p>
          <a:p>
            <a:pPr marL="0" lvl="0" indent="0" algn="l" rtl="0">
              <a:spcBef>
                <a:spcPts val="0"/>
              </a:spcBef>
              <a:spcAft>
                <a:spcPts val="0"/>
              </a:spcAft>
              <a:buNone/>
            </a:pPr>
            <a:r>
              <a:rPr lang="en"/>
              <a:t>Examination features are given by doctor in the medical report.</a:t>
            </a:r>
            <a:endParaRPr/>
          </a:p>
          <a:p>
            <a:pPr marL="0" lvl="0" indent="0" algn="l" rtl="0">
              <a:spcBef>
                <a:spcPts val="0"/>
              </a:spcBef>
              <a:spcAft>
                <a:spcPts val="0"/>
              </a:spcAft>
              <a:buNone/>
            </a:pPr>
            <a:r>
              <a:rPr lang="en"/>
              <a:t>Subjective features are information directly answered by the patients</a:t>
            </a:r>
            <a:endParaRPr/>
          </a:p>
          <a:p>
            <a:pPr marL="0" lvl="0" indent="0" algn="l" rtl="0">
              <a:spcBef>
                <a:spcPts val="0"/>
              </a:spcBef>
              <a:spcAft>
                <a:spcPts val="0"/>
              </a:spcAft>
              <a:buNone/>
            </a:pPr>
            <a:endParaRPr/>
          </a:p>
          <a:p>
            <a:pPr marL="0" lvl="0" indent="0" algn="l" rtl="0">
              <a:spcBef>
                <a:spcPts val="0"/>
              </a:spcBef>
              <a:spcAft>
                <a:spcPts val="0"/>
              </a:spcAft>
              <a:buNone/>
            </a:pPr>
            <a:r>
              <a:rPr lang="en"/>
              <a:t>Using the 11 variables, we predict the presence and absence of Cardiovascular Disease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c2f89fd3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c2f89fd3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c2f89fd3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c2f89fd3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would like to highlight the 3 parts of the  data cleaning process. </a:t>
            </a:r>
            <a:endParaRPr/>
          </a:p>
          <a:p>
            <a:pPr marL="0" lvl="0" indent="0" algn="l" rtl="0">
              <a:spcBef>
                <a:spcPts val="0"/>
              </a:spcBef>
              <a:spcAft>
                <a:spcPts val="0"/>
              </a:spcAft>
              <a:buNone/>
            </a:pPr>
            <a:r>
              <a:rPr lang="en"/>
              <a:t>Some of the variable in the data set were not in the proper format that we wanted, for example the age. We converted from days to years. </a:t>
            </a:r>
            <a:endParaRPr/>
          </a:p>
          <a:p>
            <a:pPr marL="0" lvl="0" indent="0" algn="l" rtl="0">
              <a:spcBef>
                <a:spcPts val="0"/>
              </a:spcBef>
              <a:spcAft>
                <a:spcPts val="0"/>
              </a:spcAft>
              <a:buNone/>
            </a:pPr>
            <a:endParaRPr/>
          </a:p>
          <a:p>
            <a:pPr marL="0" lvl="0" indent="0" algn="l" rtl="0">
              <a:spcBef>
                <a:spcPts val="0"/>
              </a:spcBef>
              <a:spcAft>
                <a:spcPts val="0"/>
              </a:spcAft>
              <a:buNone/>
            </a:pPr>
            <a:r>
              <a:rPr lang="en"/>
              <a:t>We also removed those unwanted columns such as Id to solve the problem.</a:t>
            </a:r>
            <a:endParaRPr/>
          </a:p>
          <a:p>
            <a:pPr marL="0" lvl="0" indent="0" algn="l" rtl="0">
              <a:spcBef>
                <a:spcPts val="0"/>
              </a:spcBef>
              <a:spcAft>
                <a:spcPts val="0"/>
              </a:spcAft>
              <a:buNone/>
            </a:pPr>
            <a:endParaRPr/>
          </a:p>
          <a:p>
            <a:pPr marL="0" lvl="0" indent="0" algn="l" rtl="0">
              <a:spcBef>
                <a:spcPts val="0"/>
              </a:spcBef>
              <a:spcAft>
                <a:spcPts val="0"/>
              </a:spcAft>
              <a:buNone/>
            </a:pPr>
            <a:r>
              <a:rPr lang="en"/>
              <a:t>We split the data set into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c2f89fd34_2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c2f89fd34_2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c2f89fd3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c2f89fd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82"/>
        <p:cNvGrpSpPr/>
        <p:nvPr/>
      </p:nvGrpSpPr>
      <p:grpSpPr>
        <a:xfrm>
          <a:off x="0" y="0"/>
          <a:ext cx="0" cy="0"/>
          <a:chOff x="0" y="0"/>
          <a:chExt cx="0" cy="0"/>
        </a:xfrm>
      </p:grpSpPr>
      <p:pic>
        <p:nvPicPr>
          <p:cNvPr id="83" name="Google Shape;83;p13" descr="Ribbon graphic element" title="Blue-gray graphic ribbon"/>
          <p:cNvPicPr preferRelativeResize="0"/>
          <p:nvPr/>
        </p:nvPicPr>
        <p:blipFill>
          <a:blip r:embed="rId2">
            <a:alphaModFix/>
          </a:blip>
          <a:stretch>
            <a:fillRect/>
          </a:stretch>
        </p:blipFill>
        <p:spPr>
          <a:xfrm>
            <a:off x="-1" y="-3"/>
            <a:ext cx="9144007" cy="5143500"/>
          </a:xfrm>
          <a:prstGeom prst="rect">
            <a:avLst/>
          </a:prstGeom>
          <a:noFill/>
          <a:ln>
            <a:noFill/>
          </a:ln>
        </p:spPr>
      </p:pic>
      <p:sp>
        <p:nvSpPr>
          <p:cNvPr id="84" name="Google Shape;84;p13"/>
          <p:cNvSpPr txBox="1">
            <a:spLocks noGrp="1"/>
          </p:cNvSpPr>
          <p:nvPr>
            <p:ph type="ctrTitle"/>
          </p:nvPr>
        </p:nvSpPr>
        <p:spPr>
          <a:xfrm>
            <a:off x="436825" y="849050"/>
            <a:ext cx="4065900" cy="19554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Clr>
                <a:srgbClr val="424242"/>
              </a:buClr>
              <a:buSzPts val="3600"/>
              <a:buNone/>
              <a:defRPr sz="3600">
                <a:solidFill>
                  <a:srgbClr val="424242"/>
                </a:solidFill>
              </a:defRPr>
            </a:lvl1pPr>
            <a:lvl2pPr lvl="1" algn="l" rtl="0">
              <a:lnSpc>
                <a:spcPct val="100000"/>
              </a:lnSpc>
              <a:spcBef>
                <a:spcPts val="0"/>
              </a:spcBef>
              <a:spcAft>
                <a:spcPts val="0"/>
              </a:spcAft>
              <a:buClr>
                <a:srgbClr val="424242"/>
              </a:buClr>
              <a:buSzPts val="3600"/>
              <a:buNone/>
              <a:defRPr sz="3600">
                <a:solidFill>
                  <a:srgbClr val="424242"/>
                </a:solidFill>
              </a:defRPr>
            </a:lvl2pPr>
            <a:lvl3pPr lvl="2" algn="l" rtl="0">
              <a:lnSpc>
                <a:spcPct val="100000"/>
              </a:lnSpc>
              <a:spcBef>
                <a:spcPts val="0"/>
              </a:spcBef>
              <a:spcAft>
                <a:spcPts val="0"/>
              </a:spcAft>
              <a:buClr>
                <a:srgbClr val="424242"/>
              </a:buClr>
              <a:buSzPts val="3600"/>
              <a:buNone/>
              <a:defRPr sz="3600">
                <a:solidFill>
                  <a:srgbClr val="424242"/>
                </a:solidFill>
              </a:defRPr>
            </a:lvl3pPr>
            <a:lvl4pPr lvl="3" algn="l" rtl="0">
              <a:lnSpc>
                <a:spcPct val="100000"/>
              </a:lnSpc>
              <a:spcBef>
                <a:spcPts val="0"/>
              </a:spcBef>
              <a:spcAft>
                <a:spcPts val="0"/>
              </a:spcAft>
              <a:buClr>
                <a:srgbClr val="424242"/>
              </a:buClr>
              <a:buSzPts val="3600"/>
              <a:buNone/>
              <a:defRPr sz="3600">
                <a:solidFill>
                  <a:srgbClr val="424242"/>
                </a:solidFill>
              </a:defRPr>
            </a:lvl4pPr>
            <a:lvl5pPr lvl="4" algn="l" rtl="0">
              <a:lnSpc>
                <a:spcPct val="100000"/>
              </a:lnSpc>
              <a:spcBef>
                <a:spcPts val="0"/>
              </a:spcBef>
              <a:spcAft>
                <a:spcPts val="0"/>
              </a:spcAft>
              <a:buClr>
                <a:srgbClr val="424242"/>
              </a:buClr>
              <a:buSzPts val="3600"/>
              <a:buNone/>
              <a:defRPr sz="3600">
                <a:solidFill>
                  <a:srgbClr val="424242"/>
                </a:solidFill>
              </a:defRPr>
            </a:lvl5pPr>
            <a:lvl6pPr lvl="5" algn="l" rtl="0">
              <a:lnSpc>
                <a:spcPct val="100000"/>
              </a:lnSpc>
              <a:spcBef>
                <a:spcPts val="0"/>
              </a:spcBef>
              <a:spcAft>
                <a:spcPts val="0"/>
              </a:spcAft>
              <a:buClr>
                <a:srgbClr val="424242"/>
              </a:buClr>
              <a:buSzPts val="3600"/>
              <a:buNone/>
              <a:defRPr sz="3600">
                <a:solidFill>
                  <a:srgbClr val="424242"/>
                </a:solidFill>
              </a:defRPr>
            </a:lvl6pPr>
            <a:lvl7pPr lvl="6" algn="l" rtl="0">
              <a:lnSpc>
                <a:spcPct val="100000"/>
              </a:lnSpc>
              <a:spcBef>
                <a:spcPts val="0"/>
              </a:spcBef>
              <a:spcAft>
                <a:spcPts val="0"/>
              </a:spcAft>
              <a:buClr>
                <a:srgbClr val="424242"/>
              </a:buClr>
              <a:buSzPts val="3600"/>
              <a:buNone/>
              <a:defRPr sz="3600">
                <a:solidFill>
                  <a:srgbClr val="424242"/>
                </a:solidFill>
              </a:defRPr>
            </a:lvl7pPr>
            <a:lvl8pPr lvl="7" algn="l" rtl="0">
              <a:lnSpc>
                <a:spcPct val="100000"/>
              </a:lnSpc>
              <a:spcBef>
                <a:spcPts val="0"/>
              </a:spcBef>
              <a:spcAft>
                <a:spcPts val="0"/>
              </a:spcAft>
              <a:buClr>
                <a:srgbClr val="424242"/>
              </a:buClr>
              <a:buSzPts val="3600"/>
              <a:buNone/>
              <a:defRPr sz="3600">
                <a:solidFill>
                  <a:srgbClr val="424242"/>
                </a:solidFill>
              </a:defRPr>
            </a:lvl8pPr>
            <a:lvl9pPr lvl="8" algn="l" rtl="0">
              <a:lnSpc>
                <a:spcPct val="100000"/>
              </a:lnSpc>
              <a:spcBef>
                <a:spcPts val="0"/>
              </a:spcBef>
              <a:spcAft>
                <a:spcPts val="0"/>
              </a:spcAft>
              <a:buClr>
                <a:srgbClr val="424242"/>
              </a:buClr>
              <a:buSzPts val="3600"/>
              <a:buNone/>
              <a:defRPr sz="3600">
                <a:solidFill>
                  <a:srgbClr val="424242"/>
                </a:solidFill>
              </a:defRPr>
            </a:lvl9pPr>
          </a:lstStyle>
          <a:p>
            <a:endParaRPr/>
          </a:p>
        </p:txBody>
      </p:sp>
      <p:sp>
        <p:nvSpPr>
          <p:cNvPr id="85" name="Google Shape;85;p13"/>
          <p:cNvSpPr txBox="1">
            <a:spLocks noGrp="1"/>
          </p:cNvSpPr>
          <p:nvPr>
            <p:ph type="subTitle" idx="1"/>
          </p:nvPr>
        </p:nvSpPr>
        <p:spPr>
          <a:xfrm>
            <a:off x="436825" y="2974150"/>
            <a:ext cx="4065900" cy="5505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Clr>
                <a:srgbClr val="424242"/>
              </a:buClr>
              <a:buSzPts val="1800"/>
              <a:buNone/>
              <a:defRPr sz="1800">
                <a:solidFill>
                  <a:srgbClr val="424242"/>
                </a:solidFill>
              </a:defRPr>
            </a:lvl1pPr>
            <a:lvl2pPr lvl="1" algn="l" rtl="0">
              <a:lnSpc>
                <a:spcPct val="100000"/>
              </a:lnSpc>
              <a:spcBef>
                <a:spcPts val="0"/>
              </a:spcBef>
              <a:spcAft>
                <a:spcPts val="0"/>
              </a:spcAft>
              <a:buClr>
                <a:srgbClr val="424242"/>
              </a:buClr>
              <a:buSzPts val="1800"/>
              <a:buNone/>
              <a:defRPr sz="1800">
                <a:solidFill>
                  <a:srgbClr val="424242"/>
                </a:solidFill>
              </a:defRPr>
            </a:lvl2pPr>
            <a:lvl3pPr lvl="2" algn="l" rtl="0">
              <a:lnSpc>
                <a:spcPct val="100000"/>
              </a:lnSpc>
              <a:spcBef>
                <a:spcPts val="0"/>
              </a:spcBef>
              <a:spcAft>
                <a:spcPts val="0"/>
              </a:spcAft>
              <a:buClr>
                <a:srgbClr val="424242"/>
              </a:buClr>
              <a:buSzPts val="1800"/>
              <a:buNone/>
              <a:defRPr sz="1800">
                <a:solidFill>
                  <a:srgbClr val="424242"/>
                </a:solidFill>
              </a:defRPr>
            </a:lvl3pPr>
            <a:lvl4pPr lvl="3" algn="l" rtl="0">
              <a:lnSpc>
                <a:spcPct val="100000"/>
              </a:lnSpc>
              <a:spcBef>
                <a:spcPts val="0"/>
              </a:spcBef>
              <a:spcAft>
                <a:spcPts val="0"/>
              </a:spcAft>
              <a:buClr>
                <a:srgbClr val="424242"/>
              </a:buClr>
              <a:buSzPts val="1800"/>
              <a:buNone/>
              <a:defRPr sz="1800">
                <a:solidFill>
                  <a:srgbClr val="424242"/>
                </a:solidFill>
              </a:defRPr>
            </a:lvl4pPr>
            <a:lvl5pPr lvl="4" algn="l" rtl="0">
              <a:lnSpc>
                <a:spcPct val="100000"/>
              </a:lnSpc>
              <a:spcBef>
                <a:spcPts val="0"/>
              </a:spcBef>
              <a:spcAft>
                <a:spcPts val="0"/>
              </a:spcAft>
              <a:buClr>
                <a:srgbClr val="424242"/>
              </a:buClr>
              <a:buSzPts val="1800"/>
              <a:buNone/>
              <a:defRPr sz="1800">
                <a:solidFill>
                  <a:srgbClr val="424242"/>
                </a:solidFill>
              </a:defRPr>
            </a:lvl5pPr>
            <a:lvl6pPr lvl="5" algn="l" rtl="0">
              <a:lnSpc>
                <a:spcPct val="100000"/>
              </a:lnSpc>
              <a:spcBef>
                <a:spcPts val="0"/>
              </a:spcBef>
              <a:spcAft>
                <a:spcPts val="0"/>
              </a:spcAft>
              <a:buClr>
                <a:srgbClr val="424242"/>
              </a:buClr>
              <a:buSzPts val="1800"/>
              <a:buNone/>
              <a:defRPr sz="1800">
                <a:solidFill>
                  <a:srgbClr val="424242"/>
                </a:solidFill>
              </a:defRPr>
            </a:lvl6pPr>
            <a:lvl7pPr lvl="6" algn="l" rtl="0">
              <a:lnSpc>
                <a:spcPct val="100000"/>
              </a:lnSpc>
              <a:spcBef>
                <a:spcPts val="0"/>
              </a:spcBef>
              <a:spcAft>
                <a:spcPts val="0"/>
              </a:spcAft>
              <a:buClr>
                <a:srgbClr val="424242"/>
              </a:buClr>
              <a:buSzPts val="1800"/>
              <a:buNone/>
              <a:defRPr sz="1800">
                <a:solidFill>
                  <a:srgbClr val="424242"/>
                </a:solidFill>
              </a:defRPr>
            </a:lvl7pPr>
            <a:lvl8pPr lvl="7" algn="l" rtl="0">
              <a:lnSpc>
                <a:spcPct val="100000"/>
              </a:lnSpc>
              <a:spcBef>
                <a:spcPts val="0"/>
              </a:spcBef>
              <a:spcAft>
                <a:spcPts val="0"/>
              </a:spcAft>
              <a:buClr>
                <a:srgbClr val="424242"/>
              </a:buClr>
              <a:buSzPts val="1800"/>
              <a:buNone/>
              <a:defRPr sz="1800">
                <a:solidFill>
                  <a:srgbClr val="424242"/>
                </a:solidFill>
              </a:defRPr>
            </a:lvl8pPr>
            <a:lvl9pPr lvl="8" algn="l" rtl="0">
              <a:lnSpc>
                <a:spcPct val="100000"/>
              </a:lnSpc>
              <a:spcBef>
                <a:spcPts val="0"/>
              </a:spcBef>
              <a:spcAft>
                <a:spcPts val="0"/>
              </a:spcAft>
              <a:buClr>
                <a:srgbClr val="424242"/>
              </a:buClr>
              <a:buSzPts val="1800"/>
              <a:buNone/>
              <a:defRPr sz="1800">
                <a:solidFill>
                  <a:srgbClr val="424242"/>
                </a:solidFill>
              </a:defRPr>
            </a:lvl9pPr>
          </a:lstStyle>
          <a:p>
            <a:endParaRPr/>
          </a:p>
        </p:txBody>
      </p:sp>
      <p:sp>
        <p:nvSpPr>
          <p:cNvPr id="86" name="Google Shape;86;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87"/>
        <p:cNvGrpSpPr/>
        <p:nvPr/>
      </p:nvGrpSpPr>
      <p:grpSpPr>
        <a:xfrm>
          <a:off x="0" y="0"/>
          <a:ext cx="0" cy="0"/>
          <a:chOff x="0" y="0"/>
          <a:chExt cx="0" cy="0"/>
        </a:xfrm>
      </p:grpSpPr>
      <p:sp>
        <p:nvSpPr>
          <p:cNvPr id="88" name="Google Shape;88;p14"/>
          <p:cNvSpPr/>
          <p:nvPr/>
        </p:nvSpPr>
        <p:spPr>
          <a:xfrm>
            <a:off x="0" y="0"/>
            <a:ext cx="9144000" cy="5143500"/>
          </a:xfrm>
          <a:prstGeom prst="rect">
            <a:avLst/>
          </a:pr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 name="Google Shape;89;p14"/>
          <p:cNvCxnSpPr/>
          <p:nvPr/>
        </p:nvCxnSpPr>
        <p:spPr>
          <a:xfrm rot="10800000">
            <a:off x="2152475" y="2633250"/>
            <a:ext cx="4819800" cy="0"/>
          </a:xfrm>
          <a:prstGeom prst="straightConnector1">
            <a:avLst/>
          </a:prstGeom>
          <a:noFill/>
          <a:ln w="9525" cap="flat" cmpd="sng">
            <a:solidFill>
              <a:srgbClr val="FFFFFF"/>
            </a:solidFill>
            <a:prstDash val="solid"/>
            <a:round/>
            <a:headEnd type="none" w="sm" len="sm"/>
            <a:tailEnd type="none" w="sm" len="sm"/>
          </a:ln>
        </p:spPr>
      </p:cxnSp>
      <p:sp>
        <p:nvSpPr>
          <p:cNvPr id="90" name="Google Shape;90;p14"/>
          <p:cNvSpPr txBox="1">
            <a:spLocks noGrp="1"/>
          </p:cNvSpPr>
          <p:nvPr>
            <p:ph type="title"/>
          </p:nvPr>
        </p:nvSpPr>
        <p:spPr>
          <a:xfrm>
            <a:off x="2093075" y="584425"/>
            <a:ext cx="4948200" cy="18858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Clr>
                <a:srgbClr val="FFFFFF"/>
              </a:buClr>
              <a:buSzPts val="4000"/>
              <a:buNone/>
              <a:defRPr sz="4000" b="1">
                <a:solidFill>
                  <a:srgbClr val="FFFFFF"/>
                </a:solidFill>
              </a:defRPr>
            </a:lvl1pPr>
            <a:lvl2pPr lvl="1" algn="l" rtl="0">
              <a:lnSpc>
                <a:spcPct val="100000"/>
              </a:lnSpc>
              <a:spcBef>
                <a:spcPts val="0"/>
              </a:spcBef>
              <a:spcAft>
                <a:spcPts val="0"/>
              </a:spcAft>
              <a:buClr>
                <a:srgbClr val="FFFFFF"/>
              </a:buClr>
              <a:buSzPts val="4000"/>
              <a:buNone/>
              <a:defRPr sz="4000" b="1">
                <a:solidFill>
                  <a:srgbClr val="FFFFFF"/>
                </a:solidFill>
              </a:defRPr>
            </a:lvl2pPr>
            <a:lvl3pPr lvl="2" algn="l" rtl="0">
              <a:lnSpc>
                <a:spcPct val="100000"/>
              </a:lnSpc>
              <a:spcBef>
                <a:spcPts val="0"/>
              </a:spcBef>
              <a:spcAft>
                <a:spcPts val="0"/>
              </a:spcAft>
              <a:buClr>
                <a:srgbClr val="FFFFFF"/>
              </a:buClr>
              <a:buSzPts val="4000"/>
              <a:buNone/>
              <a:defRPr sz="4000" b="1">
                <a:solidFill>
                  <a:srgbClr val="FFFFFF"/>
                </a:solidFill>
              </a:defRPr>
            </a:lvl3pPr>
            <a:lvl4pPr lvl="3" algn="l" rtl="0">
              <a:lnSpc>
                <a:spcPct val="100000"/>
              </a:lnSpc>
              <a:spcBef>
                <a:spcPts val="0"/>
              </a:spcBef>
              <a:spcAft>
                <a:spcPts val="0"/>
              </a:spcAft>
              <a:buClr>
                <a:srgbClr val="FFFFFF"/>
              </a:buClr>
              <a:buSzPts val="4000"/>
              <a:buNone/>
              <a:defRPr sz="4000" b="1">
                <a:solidFill>
                  <a:srgbClr val="FFFFFF"/>
                </a:solidFill>
              </a:defRPr>
            </a:lvl4pPr>
            <a:lvl5pPr lvl="4" algn="l" rtl="0">
              <a:lnSpc>
                <a:spcPct val="100000"/>
              </a:lnSpc>
              <a:spcBef>
                <a:spcPts val="0"/>
              </a:spcBef>
              <a:spcAft>
                <a:spcPts val="0"/>
              </a:spcAft>
              <a:buClr>
                <a:srgbClr val="FFFFFF"/>
              </a:buClr>
              <a:buSzPts val="4000"/>
              <a:buNone/>
              <a:defRPr sz="4000" b="1">
                <a:solidFill>
                  <a:srgbClr val="FFFFFF"/>
                </a:solidFill>
              </a:defRPr>
            </a:lvl5pPr>
            <a:lvl6pPr lvl="5" algn="l" rtl="0">
              <a:lnSpc>
                <a:spcPct val="100000"/>
              </a:lnSpc>
              <a:spcBef>
                <a:spcPts val="0"/>
              </a:spcBef>
              <a:spcAft>
                <a:spcPts val="0"/>
              </a:spcAft>
              <a:buClr>
                <a:srgbClr val="FFFFFF"/>
              </a:buClr>
              <a:buSzPts val="4000"/>
              <a:buNone/>
              <a:defRPr sz="4000" b="1">
                <a:solidFill>
                  <a:srgbClr val="FFFFFF"/>
                </a:solidFill>
              </a:defRPr>
            </a:lvl6pPr>
            <a:lvl7pPr lvl="6" algn="l" rtl="0">
              <a:lnSpc>
                <a:spcPct val="100000"/>
              </a:lnSpc>
              <a:spcBef>
                <a:spcPts val="0"/>
              </a:spcBef>
              <a:spcAft>
                <a:spcPts val="0"/>
              </a:spcAft>
              <a:buClr>
                <a:srgbClr val="FFFFFF"/>
              </a:buClr>
              <a:buSzPts val="4000"/>
              <a:buNone/>
              <a:defRPr sz="4000" b="1">
                <a:solidFill>
                  <a:srgbClr val="FFFFFF"/>
                </a:solidFill>
              </a:defRPr>
            </a:lvl7pPr>
            <a:lvl8pPr lvl="7" algn="l" rtl="0">
              <a:lnSpc>
                <a:spcPct val="100000"/>
              </a:lnSpc>
              <a:spcBef>
                <a:spcPts val="0"/>
              </a:spcBef>
              <a:spcAft>
                <a:spcPts val="0"/>
              </a:spcAft>
              <a:buClr>
                <a:srgbClr val="FFFFFF"/>
              </a:buClr>
              <a:buSzPts val="4000"/>
              <a:buNone/>
              <a:defRPr sz="4000" b="1">
                <a:solidFill>
                  <a:srgbClr val="FFFFFF"/>
                </a:solidFill>
              </a:defRPr>
            </a:lvl8pPr>
            <a:lvl9pPr lvl="8" algn="l" rtl="0">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91" name="Google Shape;91;p14"/>
          <p:cNvSpPr txBox="1">
            <a:spLocks noGrp="1"/>
          </p:cNvSpPr>
          <p:nvPr>
            <p:ph type="body" idx="1"/>
          </p:nvPr>
        </p:nvSpPr>
        <p:spPr>
          <a:xfrm>
            <a:off x="2093075" y="2834825"/>
            <a:ext cx="4938600" cy="1553100"/>
          </a:xfrm>
          <a:prstGeom prst="rect">
            <a:avLst/>
          </a:prstGeom>
          <a:noFill/>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Clr>
                <a:srgbClr val="FFFFFF"/>
              </a:buClr>
              <a:buSzPts val="1400"/>
              <a:buChar char="●"/>
              <a:defRPr sz="1400">
                <a:solidFill>
                  <a:srgbClr val="FFFFFF"/>
                </a:solidFill>
              </a:defRPr>
            </a:lvl1pPr>
            <a:lvl2pPr marL="914400" lvl="1" indent="-304800" algn="l" rtl="0">
              <a:lnSpc>
                <a:spcPct val="115000"/>
              </a:lnSpc>
              <a:spcBef>
                <a:spcPts val="0"/>
              </a:spcBef>
              <a:spcAft>
                <a:spcPts val="0"/>
              </a:spcAft>
              <a:buClr>
                <a:srgbClr val="FFFFFF"/>
              </a:buClr>
              <a:buSzPts val="1200"/>
              <a:buChar char="○"/>
              <a:defRPr sz="1200">
                <a:solidFill>
                  <a:srgbClr val="FFFFFF"/>
                </a:solidFill>
              </a:defRPr>
            </a:lvl2pPr>
            <a:lvl3pPr marL="1371600" lvl="2" indent="-304800" algn="l" rtl="0">
              <a:lnSpc>
                <a:spcPct val="115000"/>
              </a:lnSpc>
              <a:spcBef>
                <a:spcPts val="0"/>
              </a:spcBef>
              <a:spcAft>
                <a:spcPts val="0"/>
              </a:spcAft>
              <a:buClr>
                <a:srgbClr val="FFFFFF"/>
              </a:buClr>
              <a:buSzPts val="1200"/>
              <a:buChar char="■"/>
              <a:defRPr sz="1200">
                <a:solidFill>
                  <a:srgbClr val="FFFFFF"/>
                </a:solidFill>
              </a:defRPr>
            </a:lvl3pPr>
            <a:lvl4pPr marL="1828800" lvl="3" indent="-304800" algn="l" rtl="0">
              <a:lnSpc>
                <a:spcPct val="115000"/>
              </a:lnSpc>
              <a:spcBef>
                <a:spcPts val="0"/>
              </a:spcBef>
              <a:spcAft>
                <a:spcPts val="0"/>
              </a:spcAft>
              <a:buClr>
                <a:srgbClr val="FFFFFF"/>
              </a:buClr>
              <a:buSzPts val="1200"/>
              <a:buChar char="●"/>
              <a:defRPr sz="1200">
                <a:solidFill>
                  <a:srgbClr val="FFFFFF"/>
                </a:solidFill>
              </a:defRPr>
            </a:lvl4pPr>
            <a:lvl5pPr marL="2286000" lvl="4" indent="-304800" algn="l" rtl="0">
              <a:lnSpc>
                <a:spcPct val="115000"/>
              </a:lnSpc>
              <a:spcBef>
                <a:spcPts val="0"/>
              </a:spcBef>
              <a:spcAft>
                <a:spcPts val="0"/>
              </a:spcAft>
              <a:buClr>
                <a:srgbClr val="FFFFFF"/>
              </a:buClr>
              <a:buSzPts val="1200"/>
              <a:buChar char="○"/>
              <a:defRPr sz="1200">
                <a:solidFill>
                  <a:srgbClr val="FFFFFF"/>
                </a:solidFill>
              </a:defRPr>
            </a:lvl5pPr>
            <a:lvl6pPr marL="2743200" lvl="5" indent="-304800" algn="l" rtl="0">
              <a:lnSpc>
                <a:spcPct val="115000"/>
              </a:lnSpc>
              <a:spcBef>
                <a:spcPts val="0"/>
              </a:spcBef>
              <a:spcAft>
                <a:spcPts val="0"/>
              </a:spcAft>
              <a:buClr>
                <a:srgbClr val="FFFFFF"/>
              </a:buClr>
              <a:buSzPts val="1200"/>
              <a:buChar char="■"/>
              <a:defRPr sz="1200">
                <a:solidFill>
                  <a:srgbClr val="FFFFFF"/>
                </a:solidFill>
              </a:defRPr>
            </a:lvl6pPr>
            <a:lvl7pPr marL="3200400" lvl="6" indent="-304800" algn="l" rtl="0">
              <a:lnSpc>
                <a:spcPct val="115000"/>
              </a:lnSpc>
              <a:spcBef>
                <a:spcPts val="0"/>
              </a:spcBef>
              <a:spcAft>
                <a:spcPts val="0"/>
              </a:spcAft>
              <a:buClr>
                <a:srgbClr val="FFFFFF"/>
              </a:buClr>
              <a:buSzPts val="1200"/>
              <a:buChar char="●"/>
              <a:defRPr sz="1200">
                <a:solidFill>
                  <a:srgbClr val="FFFFFF"/>
                </a:solidFill>
              </a:defRPr>
            </a:lvl7pPr>
            <a:lvl8pPr marL="3657600" lvl="7" indent="-304800" algn="l" rtl="0">
              <a:lnSpc>
                <a:spcPct val="115000"/>
              </a:lnSpc>
              <a:spcBef>
                <a:spcPts val="0"/>
              </a:spcBef>
              <a:spcAft>
                <a:spcPts val="0"/>
              </a:spcAft>
              <a:buClr>
                <a:srgbClr val="FFFFFF"/>
              </a:buClr>
              <a:buSzPts val="1200"/>
              <a:buChar char="○"/>
              <a:defRPr sz="1200">
                <a:solidFill>
                  <a:srgbClr val="FFFFFF"/>
                </a:solidFill>
              </a:defRPr>
            </a:lvl8pPr>
            <a:lvl9pPr marL="4114800" lvl="8" indent="-304800" algn="l" rtl="0">
              <a:lnSpc>
                <a:spcPct val="115000"/>
              </a:lnSpc>
              <a:spcBef>
                <a:spcPts val="0"/>
              </a:spcBef>
              <a:spcAft>
                <a:spcPts val="0"/>
              </a:spcAft>
              <a:buClr>
                <a:srgbClr val="FFFFFF"/>
              </a:buClr>
              <a:buSzPts val="1200"/>
              <a:buChar char="■"/>
              <a:defRPr sz="1200">
                <a:solidFill>
                  <a:srgbClr val="FFFFFF"/>
                </a:solidFill>
              </a:defRPr>
            </a:lvl9pPr>
          </a:lstStyle>
          <a:p>
            <a:endParaRPr/>
          </a:p>
        </p:txBody>
      </p:sp>
      <p:sp>
        <p:nvSpPr>
          <p:cNvPr id="92" name="Google Shape;92;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436825" y="849050"/>
            <a:ext cx="4482900" cy="1955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EE0005</a:t>
            </a:r>
            <a:endParaRPr/>
          </a:p>
          <a:p>
            <a:pPr marL="0" lvl="0" indent="0" algn="ctr" rtl="0">
              <a:spcBef>
                <a:spcPts val="0"/>
              </a:spcBef>
              <a:spcAft>
                <a:spcPts val="0"/>
              </a:spcAft>
              <a:buNone/>
            </a:pPr>
            <a:r>
              <a:rPr lang="en"/>
              <a:t>MINI PROJECT:</a:t>
            </a:r>
            <a:endParaRPr/>
          </a:p>
          <a:p>
            <a:pPr marL="0" lvl="0" indent="0" algn="ctr" rtl="0">
              <a:spcBef>
                <a:spcPts val="0"/>
              </a:spcBef>
              <a:spcAft>
                <a:spcPts val="0"/>
              </a:spcAft>
              <a:buNone/>
            </a:pPr>
            <a:r>
              <a:rPr lang="en"/>
              <a:t>Cardiovascular Disease</a:t>
            </a:r>
            <a:endParaRPr/>
          </a:p>
        </p:txBody>
      </p:sp>
      <p:sp>
        <p:nvSpPr>
          <p:cNvPr id="98" name="Google Shape;98;p15"/>
          <p:cNvSpPr txBox="1">
            <a:spLocks noGrp="1"/>
          </p:cNvSpPr>
          <p:nvPr>
            <p:ph type="subTitle" idx="1"/>
          </p:nvPr>
        </p:nvSpPr>
        <p:spPr>
          <a:xfrm>
            <a:off x="645325" y="2804450"/>
            <a:ext cx="4065900" cy="2432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Group 3: </a:t>
            </a:r>
            <a:endParaRPr/>
          </a:p>
          <a:p>
            <a:pPr marL="0" lvl="0" indent="0" algn="ctr" rtl="0">
              <a:spcBef>
                <a:spcPts val="0"/>
              </a:spcBef>
              <a:spcAft>
                <a:spcPts val="0"/>
              </a:spcAft>
              <a:buNone/>
            </a:pPr>
            <a:r>
              <a:rPr lang="en"/>
              <a:t>Lee Ray Chong </a:t>
            </a:r>
            <a:endParaRPr/>
          </a:p>
          <a:p>
            <a:pPr marL="0" lvl="0" indent="0" algn="ctr" rtl="0">
              <a:spcBef>
                <a:spcPts val="0"/>
              </a:spcBef>
              <a:spcAft>
                <a:spcPts val="0"/>
              </a:spcAft>
              <a:buNone/>
            </a:pPr>
            <a:r>
              <a:rPr lang="en"/>
              <a:t>Logasan s/o Rajnthern</a:t>
            </a:r>
            <a:endParaRPr/>
          </a:p>
          <a:p>
            <a:pPr marL="0" lvl="0" indent="0" algn="ctr" rtl="0">
              <a:spcBef>
                <a:spcPts val="0"/>
              </a:spcBef>
              <a:spcAft>
                <a:spcPts val="0"/>
              </a:spcAft>
              <a:buNone/>
            </a:pPr>
            <a:r>
              <a:rPr lang="en"/>
              <a:t>Qi XinYao</a:t>
            </a:r>
            <a:endParaRPr/>
          </a:p>
          <a:p>
            <a:pPr marL="0" lvl="0" indent="0" algn="ctr" rtl="0">
              <a:spcBef>
                <a:spcPts val="0"/>
              </a:spcBef>
              <a:spcAft>
                <a:spcPts val="0"/>
              </a:spcAft>
              <a:buNone/>
            </a:pPr>
            <a:r>
              <a:rPr lang="en"/>
              <a:t>Wu Xiang Jie Kang</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727650" y="12542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Systolic blood pressure (ap_hi) vs Diastolic blood pressure(ap_lo)</a:t>
            </a:r>
            <a:endParaRPr/>
          </a:p>
        </p:txBody>
      </p:sp>
      <p:pic>
        <p:nvPicPr>
          <p:cNvPr id="173" name="Google Shape;173;p24"/>
          <p:cNvPicPr preferRelativeResize="0"/>
          <p:nvPr/>
        </p:nvPicPr>
        <p:blipFill rotWithShape="1">
          <a:blip r:embed="rId3">
            <a:alphaModFix/>
          </a:blip>
          <a:srcRect t="2028"/>
          <a:stretch/>
        </p:blipFill>
        <p:spPr>
          <a:xfrm>
            <a:off x="580125" y="2116300"/>
            <a:ext cx="3523626" cy="2907602"/>
          </a:xfrm>
          <a:prstGeom prst="rect">
            <a:avLst/>
          </a:prstGeom>
          <a:noFill/>
          <a:ln>
            <a:noFill/>
          </a:ln>
        </p:spPr>
      </p:pic>
      <p:pic>
        <p:nvPicPr>
          <p:cNvPr id="174" name="Google Shape;174;p24"/>
          <p:cNvPicPr preferRelativeResize="0"/>
          <p:nvPr/>
        </p:nvPicPr>
        <p:blipFill>
          <a:blip r:embed="rId4">
            <a:alphaModFix/>
          </a:blip>
          <a:stretch>
            <a:fillRect/>
          </a:stretch>
        </p:blipFill>
        <p:spPr>
          <a:xfrm>
            <a:off x="4930550" y="2056050"/>
            <a:ext cx="3407731" cy="2967852"/>
          </a:xfrm>
          <a:prstGeom prst="rect">
            <a:avLst/>
          </a:prstGeom>
          <a:noFill/>
          <a:ln>
            <a:noFill/>
          </a:ln>
        </p:spPr>
      </p:pic>
      <p:cxnSp>
        <p:nvCxnSpPr>
          <p:cNvPr id="175" name="Google Shape;175;p24"/>
          <p:cNvCxnSpPr/>
          <p:nvPr/>
        </p:nvCxnSpPr>
        <p:spPr>
          <a:xfrm>
            <a:off x="3825055" y="3452700"/>
            <a:ext cx="1105500" cy="0"/>
          </a:xfrm>
          <a:prstGeom prst="straightConnector1">
            <a:avLst/>
          </a:prstGeom>
          <a:noFill/>
          <a:ln w="9525" cap="flat" cmpd="sng">
            <a:solidFill>
              <a:schemeClr val="dk2"/>
            </a:solidFill>
            <a:prstDash val="solid"/>
            <a:round/>
            <a:headEnd type="none" w="med" len="med"/>
            <a:tailEnd type="triangle" w="med" len="med"/>
          </a:ln>
        </p:spPr>
      </p:cxnSp>
      <p:pic>
        <p:nvPicPr>
          <p:cNvPr id="176" name="Google Shape;176;p24"/>
          <p:cNvPicPr preferRelativeResize="0"/>
          <p:nvPr/>
        </p:nvPicPr>
        <p:blipFill>
          <a:blip r:embed="rId5">
            <a:alphaModFix/>
          </a:blip>
          <a:stretch>
            <a:fillRect/>
          </a:stretch>
        </p:blipFill>
        <p:spPr>
          <a:xfrm>
            <a:off x="37275" y="637255"/>
            <a:ext cx="9069449" cy="35039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2097900" y="635100"/>
            <a:ext cx="4948200" cy="18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600"/>
              <a:t>Exploratory Analysis &amp; Visualization</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729450" y="1318650"/>
            <a:ext cx="18981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40"/>
              <a:t>Violin Plot</a:t>
            </a:r>
            <a:endParaRPr sz="2440"/>
          </a:p>
        </p:txBody>
      </p:sp>
      <p:pic>
        <p:nvPicPr>
          <p:cNvPr id="187" name="Google Shape;187;p26"/>
          <p:cNvPicPr preferRelativeResize="0"/>
          <p:nvPr/>
        </p:nvPicPr>
        <p:blipFill>
          <a:blip r:embed="rId3">
            <a:alphaModFix/>
          </a:blip>
          <a:stretch>
            <a:fillRect/>
          </a:stretch>
        </p:blipFill>
        <p:spPr>
          <a:xfrm>
            <a:off x="2765350" y="486725"/>
            <a:ext cx="3613300" cy="4656775"/>
          </a:xfrm>
          <a:prstGeom prst="rect">
            <a:avLst/>
          </a:prstGeom>
          <a:noFill/>
          <a:ln>
            <a:noFill/>
          </a:ln>
        </p:spPr>
      </p:pic>
      <p:sp>
        <p:nvSpPr>
          <p:cNvPr id="188" name="Google Shape;188;p26"/>
          <p:cNvSpPr txBox="1"/>
          <p:nvPr/>
        </p:nvSpPr>
        <p:spPr>
          <a:xfrm>
            <a:off x="7222916" y="1632560"/>
            <a:ext cx="1461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Height</a:t>
            </a:r>
            <a:endParaRPr b="1">
              <a:latin typeface="Lato"/>
              <a:ea typeface="Lato"/>
              <a:cs typeface="Lato"/>
              <a:sym typeface="Lato"/>
            </a:endParaRPr>
          </a:p>
        </p:txBody>
      </p:sp>
      <p:cxnSp>
        <p:nvCxnSpPr>
          <p:cNvPr id="189" name="Google Shape;189;p26"/>
          <p:cNvCxnSpPr>
            <a:endCxn id="188" idx="1"/>
          </p:cNvCxnSpPr>
          <p:nvPr/>
        </p:nvCxnSpPr>
        <p:spPr>
          <a:xfrm rot="10800000" flipH="1">
            <a:off x="6395516" y="1832660"/>
            <a:ext cx="827400" cy="8400"/>
          </a:xfrm>
          <a:prstGeom prst="straightConnector1">
            <a:avLst/>
          </a:prstGeom>
          <a:noFill/>
          <a:ln w="9525" cap="flat" cmpd="sng">
            <a:solidFill>
              <a:schemeClr val="dk2"/>
            </a:solidFill>
            <a:prstDash val="solid"/>
            <a:round/>
            <a:headEnd type="none" w="med" len="med"/>
            <a:tailEnd type="triangle" w="med" len="med"/>
          </a:ln>
        </p:spPr>
      </p:cxnSp>
      <p:sp>
        <p:nvSpPr>
          <p:cNvPr id="190" name="Google Shape;190;p26"/>
          <p:cNvSpPr txBox="1"/>
          <p:nvPr/>
        </p:nvSpPr>
        <p:spPr>
          <a:xfrm>
            <a:off x="7222917" y="2613682"/>
            <a:ext cx="1461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Weight</a:t>
            </a:r>
            <a:endParaRPr b="1">
              <a:latin typeface="Lato"/>
              <a:ea typeface="Lato"/>
              <a:cs typeface="Lato"/>
              <a:sym typeface="Lato"/>
            </a:endParaRPr>
          </a:p>
        </p:txBody>
      </p:sp>
      <p:cxnSp>
        <p:nvCxnSpPr>
          <p:cNvPr id="191" name="Google Shape;191;p26"/>
          <p:cNvCxnSpPr>
            <a:endCxn id="190" idx="1"/>
          </p:cNvCxnSpPr>
          <p:nvPr/>
        </p:nvCxnSpPr>
        <p:spPr>
          <a:xfrm>
            <a:off x="6386817" y="2813782"/>
            <a:ext cx="836100" cy="0"/>
          </a:xfrm>
          <a:prstGeom prst="straightConnector1">
            <a:avLst/>
          </a:prstGeom>
          <a:noFill/>
          <a:ln w="9525" cap="flat" cmpd="sng">
            <a:solidFill>
              <a:schemeClr val="dk2"/>
            </a:solidFill>
            <a:prstDash val="solid"/>
            <a:round/>
            <a:headEnd type="none" w="med" len="med"/>
            <a:tailEnd type="triangle" w="med" len="med"/>
          </a:ln>
        </p:spPr>
      </p:cxnSp>
      <p:sp>
        <p:nvSpPr>
          <p:cNvPr id="192" name="Google Shape;192;p26"/>
          <p:cNvSpPr txBox="1"/>
          <p:nvPr/>
        </p:nvSpPr>
        <p:spPr>
          <a:xfrm>
            <a:off x="7222916" y="3467407"/>
            <a:ext cx="1461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Systolic</a:t>
            </a:r>
            <a:endParaRPr b="1">
              <a:latin typeface="Lato"/>
              <a:ea typeface="Lato"/>
              <a:cs typeface="Lato"/>
              <a:sym typeface="Lato"/>
            </a:endParaRPr>
          </a:p>
        </p:txBody>
      </p:sp>
      <p:cxnSp>
        <p:nvCxnSpPr>
          <p:cNvPr id="193" name="Google Shape;193;p26"/>
          <p:cNvCxnSpPr>
            <a:endCxn id="192" idx="1"/>
          </p:cNvCxnSpPr>
          <p:nvPr/>
        </p:nvCxnSpPr>
        <p:spPr>
          <a:xfrm>
            <a:off x="6386816" y="3667507"/>
            <a:ext cx="836100" cy="0"/>
          </a:xfrm>
          <a:prstGeom prst="straightConnector1">
            <a:avLst/>
          </a:prstGeom>
          <a:noFill/>
          <a:ln w="9525" cap="flat" cmpd="sng">
            <a:solidFill>
              <a:schemeClr val="dk2"/>
            </a:solidFill>
            <a:prstDash val="solid"/>
            <a:round/>
            <a:headEnd type="none" w="med" len="med"/>
            <a:tailEnd type="triangle" w="med" len="med"/>
          </a:ln>
        </p:spPr>
      </p:cxnSp>
      <p:sp>
        <p:nvSpPr>
          <p:cNvPr id="194" name="Google Shape;194;p26"/>
          <p:cNvSpPr txBox="1"/>
          <p:nvPr/>
        </p:nvSpPr>
        <p:spPr>
          <a:xfrm>
            <a:off x="7222917" y="4385118"/>
            <a:ext cx="1461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Diastolic</a:t>
            </a:r>
            <a:endParaRPr b="1">
              <a:latin typeface="Lato"/>
              <a:ea typeface="Lato"/>
              <a:cs typeface="Lato"/>
              <a:sym typeface="Lato"/>
            </a:endParaRPr>
          </a:p>
        </p:txBody>
      </p:sp>
      <p:cxnSp>
        <p:nvCxnSpPr>
          <p:cNvPr id="195" name="Google Shape;195;p26"/>
          <p:cNvCxnSpPr>
            <a:endCxn id="194" idx="1"/>
          </p:cNvCxnSpPr>
          <p:nvPr/>
        </p:nvCxnSpPr>
        <p:spPr>
          <a:xfrm>
            <a:off x="6386817" y="4585218"/>
            <a:ext cx="836100" cy="0"/>
          </a:xfrm>
          <a:prstGeom prst="straightConnector1">
            <a:avLst/>
          </a:prstGeom>
          <a:noFill/>
          <a:ln w="9525" cap="flat" cmpd="sng">
            <a:solidFill>
              <a:schemeClr val="dk2"/>
            </a:solidFill>
            <a:prstDash val="solid"/>
            <a:round/>
            <a:headEnd type="none" w="med" len="med"/>
            <a:tailEnd type="triangle" w="med" len="med"/>
          </a:ln>
        </p:spPr>
      </p:cxnSp>
      <p:sp>
        <p:nvSpPr>
          <p:cNvPr id="196" name="Google Shape;196;p26"/>
          <p:cNvSpPr txBox="1"/>
          <p:nvPr/>
        </p:nvSpPr>
        <p:spPr>
          <a:xfrm>
            <a:off x="7222875" y="819975"/>
            <a:ext cx="1461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Age</a:t>
            </a:r>
            <a:endParaRPr b="1">
              <a:latin typeface="Lato"/>
              <a:ea typeface="Lato"/>
              <a:cs typeface="Lato"/>
              <a:sym typeface="Lato"/>
            </a:endParaRPr>
          </a:p>
        </p:txBody>
      </p:sp>
      <p:cxnSp>
        <p:nvCxnSpPr>
          <p:cNvPr id="197" name="Google Shape;197;p26"/>
          <p:cNvCxnSpPr>
            <a:endCxn id="196" idx="1"/>
          </p:cNvCxnSpPr>
          <p:nvPr/>
        </p:nvCxnSpPr>
        <p:spPr>
          <a:xfrm>
            <a:off x="6359475" y="1020075"/>
            <a:ext cx="863400" cy="0"/>
          </a:xfrm>
          <a:prstGeom prst="straightConnector1">
            <a:avLst/>
          </a:prstGeom>
          <a:noFill/>
          <a:ln w="9525" cap="flat" cmpd="sng">
            <a:solidFill>
              <a:schemeClr val="dk2"/>
            </a:solidFill>
            <a:prstDash val="solid"/>
            <a:round/>
            <a:headEnd type="none" w="med" len="med"/>
            <a:tailEnd type="triangle" w="med" len="med"/>
          </a:ln>
        </p:spPr>
      </p:cxnSp>
      <p:pic>
        <p:nvPicPr>
          <p:cNvPr id="198" name="Google Shape;198;p26"/>
          <p:cNvPicPr preferRelativeResize="0"/>
          <p:nvPr/>
        </p:nvPicPr>
        <p:blipFill rotWithShape="1">
          <a:blip r:embed="rId4">
            <a:alphaModFix/>
          </a:blip>
          <a:srcRect l="14523" t="76160" r="72204" b="15008"/>
          <a:stretch/>
        </p:blipFill>
        <p:spPr>
          <a:xfrm>
            <a:off x="1003000" y="3581121"/>
            <a:ext cx="227950" cy="172766"/>
          </a:xfrm>
          <a:prstGeom prst="rect">
            <a:avLst/>
          </a:prstGeom>
          <a:noFill/>
          <a:ln>
            <a:noFill/>
          </a:ln>
        </p:spPr>
      </p:pic>
      <p:pic>
        <p:nvPicPr>
          <p:cNvPr id="199" name="Google Shape;199;p26"/>
          <p:cNvPicPr preferRelativeResize="0"/>
          <p:nvPr/>
        </p:nvPicPr>
        <p:blipFill rotWithShape="1">
          <a:blip r:embed="rId4">
            <a:alphaModFix/>
          </a:blip>
          <a:srcRect l="14203" t="43622" r="67650" b="43621"/>
          <a:stretch/>
        </p:blipFill>
        <p:spPr>
          <a:xfrm>
            <a:off x="1003000" y="3157659"/>
            <a:ext cx="227950" cy="172766"/>
          </a:xfrm>
          <a:prstGeom prst="rect">
            <a:avLst/>
          </a:prstGeom>
          <a:noFill/>
          <a:ln>
            <a:noFill/>
          </a:ln>
        </p:spPr>
      </p:pic>
      <p:sp>
        <p:nvSpPr>
          <p:cNvPr id="200" name="Google Shape;200;p26"/>
          <p:cNvSpPr txBox="1"/>
          <p:nvPr/>
        </p:nvSpPr>
        <p:spPr>
          <a:xfrm>
            <a:off x="810450" y="2613674"/>
            <a:ext cx="1360428" cy="1477297"/>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Lato"/>
                <a:ea typeface="Lato"/>
                <a:cs typeface="Lato"/>
                <a:sym typeface="Lato"/>
              </a:rPr>
              <a:t>Cardio</a:t>
            </a:r>
            <a:endParaRPr b="1" dirty="0">
              <a:latin typeface="Lato"/>
              <a:ea typeface="Lato"/>
              <a:cs typeface="Lato"/>
              <a:sym typeface="Lato"/>
            </a:endParaRPr>
          </a:p>
          <a:p>
            <a:pPr marL="0" lvl="0" indent="0" algn="l" rtl="0">
              <a:spcBef>
                <a:spcPts val="0"/>
              </a:spcBef>
              <a:spcAft>
                <a:spcPts val="0"/>
              </a:spcAft>
              <a:buNone/>
            </a:pPr>
            <a:r>
              <a:rPr lang="en" dirty="0">
                <a:latin typeface="Lato"/>
                <a:ea typeface="Lato"/>
                <a:cs typeface="Lato"/>
                <a:sym typeface="Lato"/>
              </a:rPr>
              <a:t>	</a:t>
            </a:r>
            <a:endParaRPr dirty="0">
              <a:latin typeface="Lato"/>
              <a:ea typeface="Lato"/>
              <a:cs typeface="Lato"/>
              <a:sym typeface="Lato"/>
            </a:endParaRPr>
          </a:p>
          <a:p>
            <a:pPr marL="0" lvl="0" indent="0" algn="l" rtl="0">
              <a:spcBef>
                <a:spcPts val="0"/>
              </a:spcBef>
              <a:spcAft>
                <a:spcPts val="0"/>
              </a:spcAft>
              <a:buNone/>
            </a:pPr>
            <a:endParaRPr lang="en" dirty="0">
              <a:latin typeface="Lato"/>
              <a:ea typeface="Lato"/>
              <a:cs typeface="Lato"/>
              <a:sym typeface="Lato"/>
            </a:endParaRPr>
          </a:p>
          <a:p>
            <a:pPr marL="0" lvl="0" indent="0" algn="l" rtl="0">
              <a:spcBef>
                <a:spcPts val="0"/>
              </a:spcBef>
              <a:spcAft>
                <a:spcPts val="0"/>
              </a:spcAft>
              <a:buNone/>
            </a:pPr>
            <a:r>
              <a:rPr lang="en" dirty="0">
                <a:latin typeface="Lato"/>
                <a:ea typeface="Lato"/>
                <a:cs typeface="Lato"/>
                <a:sym typeface="Lato"/>
              </a:rPr>
              <a:t>Low</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r>
              <a:rPr lang="en" dirty="0">
                <a:latin typeface="Lato"/>
                <a:ea typeface="Lato"/>
                <a:cs typeface="Lato"/>
                <a:sym typeface="Lato"/>
              </a:rPr>
              <a:t>High</a:t>
            </a:r>
            <a:endParaRPr dirty="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729450" y="1318650"/>
            <a:ext cx="1917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40"/>
              <a:t>Count Plot</a:t>
            </a:r>
            <a:endParaRPr sz="2440"/>
          </a:p>
        </p:txBody>
      </p:sp>
      <p:sp>
        <p:nvSpPr>
          <p:cNvPr id="206" name="Google Shape;206;p27"/>
          <p:cNvSpPr txBox="1"/>
          <p:nvPr/>
        </p:nvSpPr>
        <p:spPr>
          <a:xfrm>
            <a:off x="7128098" y="1476125"/>
            <a:ext cx="1723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Cholesterol Level</a:t>
            </a:r>
            <a:endParaRPr b="1">
              <a:latin typeface="Lato"/>
              <a:ea typeface="Lato"/>
              <a:cs typeface="Lato"/>
              <a:sym typeface="Lato"/>
            </a:endParaRPr>
          </a:p>
        </p:txBody>
      </p:sp>
      <p:cxnSp>
        <p:nvCxnSpPr>
          <p:cNvPr id="207" name="Google Shape;207;p27"/>
          <p:cNvCxnSpPr>
            <a:endCxn id="206" idx="1"/>
          </p:cNvCxnSpPr>
          <p:nvPr/>
        </p:nvCxnSpPr>
        <p:spPr>
          <a:xfrm rot="10800000" flipH="1">
            <a:off x="6300698" y="1676225"/>
            <a:ext cx="827400" cy="8400"/>
          </a:xfrm>
          <a:prstGeom prst="straightConnector1">
            <a:avLst/>
          </a:prstGeom>
          <a:noFill/>
          <a:ln w="9525" cap="flat" cmpd="sng">
            <a:solidFill>
              <a:schemeClr val="dk2"/>
            </a:solidFill>
            <a:prstDash val="solid"/>
            <a:round/>
            <a:headEnd type="none" w="med" len="med"/>
            <a:tailEnd type="triangle" w="med" len="med"/>
          </a:ln>
        </p:spPr>
      </p:cxnSp>
      <p:sp>
        <p:nvSpPr>
          <p:cNvPr id="208" name="Google Shape;208;p27"/>
          <p:cNvSpPr txBox="1"/>
          <p:nvPr/>
        </p:nvSpPr>
        <p:spPr>
          <a:xfrm>
            <a:off x="7128098" y="2260450"/>
            <a:ext cx="1723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Glucose Level</a:t>
            </a:r>
            <a:endParaRPr b="1">
              <a:latin typeface="Lato"/>
              <a:ea typeface="Lato"/>
              <a:cs typeface="Lato"/>
              <a:sym typeface="Lato"/>
            </a:endParaRPr>
          </a:p>
        </p:txBody>
      </p:sp>
      <p:cxnSp>
        <p:nvCxnSpPr>
          <p:cNvPr id="209" name="Google Shape;209;p27"/>
          <p:cNvCxnSpPr>
            <a:endCxn id="208" idx="1"/>
          </p:cNvCxnSpPr>
          <p:nvPr/>
        </p:nvCxnSpPr>
        <p:spPr>
          <a:xfrm>
            <a:off x="6291998" y="2460550"/>
            <a:ext cx="836100" cy="0"/>
          </a:xfrm>
          <a:prstGeom prst="straightConnector1">
            <a:avLst/>
          </a:prstGeom>
          <a:noFill/>
          <a:ln w="9525" cap="flat" cmpd="sng">
            <a:solidFill>
              <a:schemeClr val="dk2"/>
            </a:solidFill>
            <a:prstDash val="solid"/>
            <a:round/>
            <a:headEnd type="none" w="med" len="med"/>
            <a:tailEnd type="triangle" w="med" len="med"/>
          </a:ln>
        </p:spPr>
      </p:cxnSp>
      <p:sp>
        <p:nvSpPr>
          <p:cNvPr id="210" name="Google Shape;210;p27"/>
          <p:cNvSpPr txBox="1"/>
          <p:nvPr/>
        </p:nvSpPr>
        <p:spPr>
          <a:xfrm>
            <a:off x="7128100" y="2990875"/>
            <a:ext cx="1723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Smoking Habit</a:t>
            </a:r>
            <a:endParaRPr b="1">
              <a:latin typeface="Lato"/>
              <a:ea typeface="Lato"/>
              <a:cs typeface="Lato"/>
              <a:sym typeface="Lato"/>
            </a:endParaRPr>
          </a:p>
        </p:txBody>
      </p:sp>
      <p:cxnSp>
        <p:nvCxnSpPr>
          <p:cNvPr id="211" name="Google Shape;211;p27"/>
          <p:cNvCxnSpPr>
            <a:endCxn id="210" idx="1"/>
          </p:cNvCxnSpPr>
          <p:nvPr/>
        </p:nvCxnSpPr>
        <p:spPr>
          <a:xfrm>
            <a:off x="6292000" y="3190975"/>
            <a:ext cx="8361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7128098" y="3768600"/>
            <a:ext cx="1723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Alcohol</a:t>
            </a:r>
            <a:endParaRPr b="1">
              <a:latin typeface="Lato"/>
              <a:ea typeface="Lato"/>
              <a:cs typeface="Lato"/>
              <a:sym typeface="Lato"/>
            </a:endParaRPr>
          </a:p>
        </p:txBody>
      </p:sp>
      <p:cxnSp>
        <p:nvCxnSpPr>
          <p:cNvPr id="213" name="Google Shape;213;p27"/>
          <p:cNvCxnSpPr>
            <a:endCxn id="212" idx="1"/>
          </p:cNvCxnSpPr>
          <p:nvPr/>
        </p:nvCxnSpPr>
        <p:spPr>
          <a:xfrm>
            <a:off x="6291998" y="3968700"/>
            <a:ext cx="836100" cy="0"/>
          </a:xfrm>
          <a:prstGeom prst="straightConnector1">
            <a:avLst/>
          </a:prstGeom>
          <a:noFill/>
          <a:ln w="9525" cap="flat" cmpd="sng">
            <a:solidFill>
              <a:schemeClr val="dk2"/>
            </a:solidFill>
            <a:prstDash val="solid"/>
            <a:round/>
            <a:headEnd type="none" w="med" len="med"/>
            <a:tailEnd type="triangle" w="med" len="med"/>
          </a:ln>
        </p:spPr>
      </p:cxnSp>
      <p:sp>
        <p:nvSpPr>
          <p:cNvPr id="214" name="Google Shape;214;p27"/>
          <p:cNvSpPr txBox="1"/>
          <p:nvPr/>
        </p:nvSpPr>
        <p:spPr>
          <a:xfrm>
            <a:off x="7128100" y="4457925"/>
            <a:ext cx="1723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Physically Active</a:t>
            </a:r>
            <a:endParaRPr b="1">
              <a:latin typeface="Lato"/>
              <a:ea typeface="Lato"/>
              <a:cs typeface="Lato"/>
              <a:sym typeface="Lato"/>
            </a:endParaRPr>
          </a:p>
        </p:txBody>
      </p:sp>
      <p:cxnSp>
        <p:nvCxnSpPr>
          <p:cNvPr id="215" name="Google Shape;215;p27"/>
          <p:cNvCxnSpPr>
            <a:endCxn id="214" idx="1"/>
          </p:cNvCxnSpPr>
          <p:nvPr/>
        </p:nvCxnSpPr>
        <p:spPr>
          <a:xfrm>
            <a:off x="6292000" y="4658025"/>
            <a:ext cx="836100" cy="0"/>
          </a:xfrm>
          <a:prstGeom prst="straightConnector1">
            <a:avLst/>
          </a:prstGeom>
          <a:noFill/>
          <a:ln w="9525" cap="flat" cmpd="sng">
            <a:solidFill>
              <a:schemeClr val="dk2"/>
            </a:solidFill>
            <a:prstDash val="solid"/>
            <a:round/>
            <a:headEnd type="none" w="med" len="med"/>
            <a:tailEnd type="triangle" w="med" len="med"/>
          </a:ln>
        </p:spPr>
      </p:cxnSp>
      <p:pic>
        <p:nvPicPr>
          <p:cNvPr id="216" name="Google Shape;216;p27"/>
          <p:cNvPicPr preferRelativeResize="0"/>
          <p:nvPr/>
        </p:nvPicPr>
        <p:blipFill rotWithShape="1">
          <a:blip r:embed="rId3">
            <a:alphaModFix/>
          </a:blip>
          <a:srcRect r="1380"/>
          <a:stretch/>
        </p:blipFill>
        <p:spPr>
          <a:xfrm>
            <a:off x="2803025" y="583875"/>
            <a:ext cx="3488975" cy="4559625"/>
          </a:xfrm>
          <a:prstGeom prst="rect">
            <a:avLst/>
          </a:prstGeom>
          <a:noFill/>
          <a:ln>
            <a:noFill/>
          </a:ln>
        </p:spPr>
      </p:pic>
      <p:sp>
        <p:nvSpPr>
          <p:cNvPr id="217" name="Google Shape;217;p27"/>
          <p:cNvSpPr txBox="1"/>
          <p:nvPr/>
        </p:nvSpPr>
        <p:spPr>
          <a:xfrm>
            <a:off x="7128050" y="815750"/>
            <a:ext cx="1723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Gender</a:t>
            </a:r>
            <a:endParaRPr b="1">
              <a:latin typeface="Lato"/>
              <a:ea typeface="Lato"/>
              <a:cs typeface="Lato"/>
              <a:sym typeface="Lato"/>
            </a:endParaRPr>
          </a:p>
        </p:txBody>
      </p:sp>
      <p:cxnSp>
        <p:nvCxnSpPr>
          <p:cNvPr id="218" name="Google Shape;218;p27"/>
          <p:cNvCxnSpPr>
            <a:endCxn id="217" idx="1"/>
          </p:cNvCxnSpPr>
          <p:nvPr/>
        </p:nvCxnSpPr>
        <p:spPr>
          <a:xfrm>
            <a:off x="6313550" y="1015850"/>
            <a:ext cx="814500" cy="0"/>
          </a:xfrm>
          <a:prstGeom prst="straightConnector1">
            <a:avLst/>
          </a:prstGeom>
          <a:noFill/>
          <a:ln w="9525" cap="flat" cmpd="sng">
            <a:solidFill>
              <a:schemeClr val="dk2"/>
            </a:solidFill>
            <a:prstDash val="solid"/>
            <a:round/>
            <a:headEnd type="none" w="med" len="med"/>
            <a:tailEnd type="triangle" w="med" len="med"/>
          </a:ln>
        </p:spPr>
      </p:cxnSp>
      <p:pic>
        <p:nvPicPr>
          <p:cNvPr id="19" name="Google Shape;198;p26">
            <a:extLst>
              <a:ext uri="{FF2B5EF4-FFF2-40B4-BE49-F238E27FC236}">
                <a16:creationId xmlns:a16="http://schemas.microsoft.com/office/drawing/2014/main" id="{192935C2-69B8-4167-9D94-DAAE3BAE0310}"/>
              </a:ext>
            </a:extLst>
          </p:cNvPr>
          <p:cNvPicPr preferRelativeResize="0"/>
          <p:nvPr/>
        </p:nvPicPr>
        <p:blipFill rotWithShape="1">
          <a:blip r:embed="rId4">
            <a:alphaModFix/>
          </a:blip>
          <a:srcRect l="14523" t="76160" r="72204" b="15008"/>
          <a:stretch/>
        </p:blipFill>
        <p:spPr>
          <a:xfrm>
            <a:off x="1003000" y="3581121"/>
            <a:ext cx="227950" cy="172766"/>
          </a:xfrm>
          <a:prstGeom prst="rect">
            <a:avLst/>
          </a:prstGeom>
          <a:noFill/>
          <a:ln>
            <a:noFill/>
          </a:ln>
        </p:spPr>
      </p:pic>
      <p:pic>
        <p:nvPicPr>
          <p:cNvPr id="20" name="Google Shape;199;p26">
            <a:extLst>
              <a:ext uri="{FF2B5EF4-FFF2-40B4-BE49-F238E27FC236}">
                <a16:creationId xmlns:a16="http://schemas.microsoft.com/office/drawing/2014/main" id="{1656EA34-51C8-491B-998E-46E53FBF89C5}"/>
              </a:ext>
            </a:extLst>
          </p:cNvPr>
          <p:cNvPicPr preferRelativeResize="0"/>
          <p:nvPr/>
        </p:nvPicPr>
        <p:blipFill rotWithShape="1">
          <a:blip r:embed="rId4">
            <a:alphaModFix/>
          </a:blip>
          <a:srcRect l="14203" t="43622" r="67650" b="43621"/>
          <a:stretch/>
        </p:blipFill>
        <p:spPr>
          <a:xfrm>
            <a:off x="1003000" y="3157659"/>
            <a:ext cx="227950" cy="172766"/>
          </a:xfrm>
          <a:prstGeom prst="rect">
            <a:avLst/>
          </a:prstGeom>
          <a:noFill/>
          <a:ln>
            <a:noFill/>
          </a:ln>
        </p:spPr>
      </p:pic>
      <p:sp>
        <p:nvSpPr>
          <p:cNvPr id="21" name="Google Shape;200;p26">
            <a:extLst>
              <a:ext uri="{FF2B5EF4-FFF2-40B4-BE49-F238E27FC236}">
                <a16:creationId xmlns:a16="http://schemas.microsoft.com/office/drawing/2014/main" id="{121B62FD-6761-4BCA-A05E-A0F2A3748C46}"/>
              </a:ext>
            </a:extLst>
          </p:cNvPr>
          <p:cNvSpPr txBox="1"/>
          <p:nvPr/>
        </p:nvSpPr>
        <p:spPr>
          <a:xfrm>
            <a:off x="810450" y="2613674"/>
            <a:ext cx="1360428" cy="1477297"/>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Lato"/>
                <a:ea typeface="Lato"/>
                <a:cs typeface="Lato"/>
                <a:sym typeface="Lato"/>
              </a:rPr>
              <a:t>Cardio</a:t>
            </a:r>
            <a:endParaRPr b="1" dirty="0">
              <a:latin typeface="Lato"/>
              <a:ea typeface="Lato"/>
              <a:cs typeface="Lato"/>
              <a:sym typeface="Lato"/>
            </a:endParaRPr>
          </a:p>
          <a:p>
            <a:pPr marL="0" lvl="0" indent="0" algn="l" rtl="0">
              <a:spcBef>
                <a:spcPts val="0"/>
              </a:spcBef>
              <a:spcAft>
                <a:spcPts val="0"/>
              </a:spcAft>
              <a:buNone/>
            </a:pPr>
            <a:r>
              <a:rPr lang="en" dirty="0">
                <a:latin typeface="Lato"/>
                <a:ea typeface="Lato"/>
                <a:cs typeface="Lato"/>
                <a:sym typeface="Lato"/>
              </a:rPr>
              <a:t>	</a:t>
            </a:r>
            <a:endParaRPr dirty="0">
              <a:latin typeface="Lato"/>
              <a:ea typeface="Lato"/>
              <a:cs typeface="Lato"/>
              <a:sym typeface="Lato"/>
            </a:endParaRPr>
          </a:p>
          <a:p>
            <a:pPr marL="0" lvl="0" indent="0" algn="l" rtl="0">
              <a:spcBef>
                <a:spcPts val="0"/>
              </a:spcBef>
              <a:spcAft>
                <a:spcPts val="0"/>
              </a:spcAft>
              <a:buNone/>
            </a:pPr>
            <a:endParaRPr lang="en" dirty="0">
              <a:latin typeface="Lato"/>
              <a:ea typeface="Lato"/>
              <a:cs typeface="Lato"/>
              <a:sym typeface="Lato"/>
            </a:endParaRPr>
          </a:p>
          <a:p>
            <a:pPr marL="0" lvl="0" indent="0" algn="l" rtl="0">
              <a:spcBef>
                <a:spcPts val="0"/>
              </a:spcBef>
              <a:spcAft>
                <a:spcPts val="0"/>
              </a:spcAft>
              <a:buNone/>
            </a:pPr>
            <a:r>
              <a:rPr lang="en" dirty="0">
                <a:latin typeface="Lato"/>
                <a:ea typeface="Lato"/>
                <a:cs typeface="Lato"/>
                <a:sym typeface="Lato"/>
              </a:rPr>
              <a:t>Low</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r>
              <a:rPr lang="en" dirty="0">
                <a:latin typeface="Lato"/>
                <a:ea typeface="Lato"/>
                <a:cs typeface="Lato"/>
                <a:sym typeface="Lato"/>
              </a:rPr>
              <a:t>High</a:t>
            </a:r>
            <a:endParaRPr dirty="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40"/>
              <a:t>Correlation Heat Map</a:t>
            </a:r>
            <a:endParaRPr sz="2440"/>
          </a:p>
        </p:txBody>
      </p:sp>
      <p:pic>
        <p:nvPicPr>
          <p:cNvPr id="227" name="Google Shape;227;p28"/>
          <p:cNvPicPr preferRelativeResize="0"/>
          <p:nvPr/>
        </p:nvPicPr>
        <p:blipFill>
          <a:blip r:embed="rId3">
            <a:alphaModFix/>
          </a:blip>
          <a:stretch>
            <a:fillRect/>
          </a:stretch>
        </p:blipFill>
        <p:spPr>
          <a:xfrm>
            <a:off x="2238163" y="1853850"/>
            <a:ext cx="4434877" cy="2984850"/>
          </a:xfrm>
          <a:prstGeom prst="rect">
            <a:avLst/>
          </a:prstGeom>
          <a:noFill/>
          <a:ln>
            <a:noFill/>
          </a:ln>
        </p:spPr>
      </p:pic>
      <p:sp>
        <p:nvSpPr>
          <p:cNvPr id="228" name="Google Shape;228;p28"/>
          <p:cNvSpPr/>
          <p:nvPr/>
        </p:nvSpPr>
        <p:spPr>
          <a:xfrm>
            <a:off x="2417450" y="4359125"/>
            <a:ext cx="3831900" cy="5145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2093075" y="584425"/>
            <a:ext cx="5883300" cy="1885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Ensemble Learning: Random Forest Classifier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 of problem</a:t>
            </a:r>
            <a:endParaRPr/>
          </a:p>
        </p:txBody>
      </p:sp>
      <p:sp>
        <p:nvSpPr>
          <p:cNvPr id="239" name="Google Shape;239;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800" b="1"/>
              <a:t>Since the target variable is binary, the ML model used will be using a classification algorithm</a:t>
            </a:r>
            <a:endParaRPr sz="1800" b="1"/>
          </a:p>
          <a:p>
            <a:pPr marL="0" lvl="0" indent="0" algn="l" rtl="0">
              <a:spcBef>
                <a:spcPts val="1200"/>
              </a:spcBef>
              <a:spcAft>
                <a:spcPts val="0"/>
              </a:spcAft>
              <a:buNone/>
            </a:pPr>
            <a:endParaRPr sz="1800" b="1"/>
          </a:p>
          <a:p>
            <a:pPr marL="457200" lvl="0" indent="-342900" algn="l" rtl="0">
              <a:spcBef>
                <a:spcPts val="1200"/>
              </a:spcBef>
              <a:spcAft>
                <a:spcPts val="0"/>
              </a:spcAft>
              <a:buSzPts val="1800"/>
              <a:buChar char="●"/>
            </a:pPr>
            <a:r>
              <a:rPr lang="en" sz="1800" b="1"/>
              <a:t>Decision Tree</a:t>
            </a:r>
            <a:endParaRPr sz="1800" b="1"/>
          </a:p>
          <a:p>
            <a:pPr marL="457200" lvl="0" indent="-342900" algn="l" rtl="0">
              <a:spcBef>
                <a:spcPts val="0"/>
              </a:spcBef>
              <a:spcAft>
                <a:spcPts val="0"/>
              </a:spcAft>
              <a:buSzPts val="1800"/>
              <a:buChar char="●"/>
            </a:pPr>
            <a:r>
              <a:rPr lang="en" sz="1800" b="1"/>
              <a:t>Logistic Regression</a:t>
            </a:r>
            <a:endParaRPr sz="1800" b="1"/>
          </a:p>
          <a:p>
            <a:pPr marL="457200" lvl="0" indent="-342900" algn="l" rtl="0">
              <a:spcBef>
                <a:spcPts val="0"/>
              </a:spcBef>
              <a:spcAft>
                <a:spcPts val="0"/>
              </a:spcAft>
              <a:buSzPts val="1800"/>
              <a:buChar char="●"/>
            </a:pPr>
            <a:r>
              <a:rPr lang="en" sz="1800" b="1"/>
              <a:t>Random Forest Classifier</a:t>
            </a:r>
            <a:endParaRPr sz="18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 Forest Classifier</a:t>
            </a:r>
            <a:endParaRPr/>
          </a:p>
        </p:txBody>
      </p:sp>
      <p:sp>
        <p:nvSpPr>
          <p:cNvPr id="245" name="Google Shape;245;p31"/>
          <p:cNvSpPr txBox="1"/>
          <p:nvPr/>
        </p:nvSpPr>
        <p:spPr>
          <a:xfrm>
            <a:off x="4168688" y="1931000"/>
            <a:ext cx="1045500" cy="615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Decision Tree 1</a:t>
            </a:r>
            <a:endParaRPr b="1">
              <a:latin typeface="Lato"/>
              <a:ea typeface="Lato"/>
              <a:cs typeface="Lato"/>
              <a:sym typeface="Lato"/>
            </a:endParaRPr>
          </a:p>
        </p:txBody>
      </p:sp>
      <p:sp>
        <p:nvSpPr>
          <p:cNvPr id="246" name="Google Shape;246;p31"/>
          <p:cNvSpPr/>
          <p:nvPr/>
        </p:nvSpPr>
        <p:spPr>
          <a:xfrm>
            <a:off x="4609838" y="3504950"/>
            <a:ext cx="161400" cy="161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4611638" y="3763850"/>
            <a:ext cx="161400" cy="161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4609838" y="4022750"/>
            <a:ext cx="161400" cy="161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txBox="1"/>
          <p:nvPr/>
        </p:nvSpPr>
        <p:spPr>
          <a:xfrm>
            <a:off x="347901" y="3304975"/>
            <a:ext cx="1294200" cy="4002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Feature Data</a:t>
            </a:r>
            <a:endParaRPr b="1">
              <a:latin typeface="Lato"/>
              <a:ea typeface="Lato"/>
              <a:cs typeface="Lato"/>
              <a:sym typeface="Lato"/>
            </a:endParaRPr>
          </a:p>
        </p:txBody>
      </p:sp>
      <p:cxnSp>
        <p:nvCxnSpPr>
          <p:cNvPr id="250" name="Google Shape;250;p31"/>
          <p:cNvCxnSpPr>
            <a:stCxn id="249" idx="3"/>
            <a:endCxn id="251" idx="1"/>
          </p:cNvCxnSpPr>
          <p:nvPr/>
        </p:nvCxnSpPr>
        <p:spPr>
          <a:xfrm rot="10800000" flipH="1">
            <a:off x="1642101" y="2239075"/>
            <a:ext cx="591000" cy="1266000"/>
          </a:xfrm>
          <a:prstGeom prst="straightConnector1">
            <a:avLst/>
          </a:prstGeom>
          <a:noFill/>
          <a:ln w="38100" cap="flat" cmpd="sng">
            <a:solidFill>
              <a:schemeClr val="dk2"/>
            </a:solidFill>
            <a:prstDash val="solid"/>
            <a:round/>
            <a:headEnd type="none" w="med" len="med"/>
            <a:tailEnd type="triangle" w="med" len="med"/>
          </a:ln>
        </p:spPr>
      </p:cxnSp>
      <p:sp>
        <p:nvSpPr>
          <p:cNvPr id="252" name="Google Shape;252;p31"/>
          <p:cNvSpPr txBox="1"/>
          <p:nvPr/>
        </p:nvSpPr>
        <p:spPr>
          <a:xfrm>
            <a:off x="6222903" y="3089425"/>
            <a:ext cx="1479300" cy="8313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Voting Aggregation</a:t>
            </a:r>
            <a:endParaRPr b="1">
              <a:latin typeface="Lato"/>
              <a:ea typeface="Lato"/>
              <a:cs typeface="Lato"/>
              <a:sym typeface="Lato"/>
            </a:endParaRPr>
          </a:p>
          <a:p>
            <a:pPr marL="0" lvl="0" indent="0" algn="ctr" rtl="0">
              <a:spcBef>
                <a:spcPts val="0"/>
              </a:spcBef>
              <a:spcAft>
                <a:spcPts val="0"/>
              </a:spcAft>
              <a:buNone/>
            </a:pPr>
            <a:r>
              <a:rPr lang="en" b="1">
                <a:latin typeface="Lato"/>
                <a:ea typeface="Lato"/>
                <a:cs typeface="Lato"/>
                <a:sym typeface="Lato"/>
              </a:rPr>
              <a:t>(Majority Vote)</a:t>
            </a:r>
            <a:endParaRPr b="1">
              <a:latin typeface="Lato"/>
              <a:ea typeface="Lato"/>
              <a:cs typeface="Lato"/>
              <a:sym typeface="Lato"/>
            </a:endParaRPr>
          </a:p>
        </p:txBody>
      </p:sp>
      <p:cxnSp>
        <p:nvCxnSpPr>
          <p:cNvPr id="253" name="Google Shape;253;p31"/>
          <p:cNvCxnSpPr>
            <a:stCxn id="245" idx="3"/>
            <a:endCxn id="252" idx="1"/>
          </p:cNvCxnSpPr>
          <p:nvPr/>
        </p:nvCxnSpPr>
        <p:spPr>
          <a:xfrm>
            <a:off x="5214188" y="2238800"/>
            <a:ext cx="1008600" cy="1266300"/>
          </a:xfrm>
          <a:prstGeom prst="straightConnector1">
            <a:avLst/>
          </a:prstGeom>
          <a:noFill/>
          <a:ln w="38100" cap="flat" cmpd="sng">
            <a:solidFill>
              <a:schemeClr val="dk2"/>
            </a:solidFill>
            <a:prstDash val="solid"/>
            <a:round/>
            <a:headEnd type="none" w="med" len="med"/>
            <a:tailEnd type="triangle" w="med" len="med"/>
          </a:ln>
        </p:spPr>
      </p:cxnSp>
      <p:cxnSp>
        <p:nvCxnSpPr>
          <p:cNvPr id="254" name="Google Shape;254;p31"/>
          <p:cNvCxnSpPr>
            <a:stCxn id="255" idx="3"/>
            <a:endCxn id="252" idx="1"/>
          </p:cNvCxnSpPr>
          <p:nvPr/>
        </p:nvCxnSpPr>
        <p:spPr>
          <a:xfrm>
            <a:off x="5222813" y="3025775"/>
            <a:ext cx="1000200" cy="479400"/>
          </a:xfrm>
          <a:prstGeom prst="straightConnector1">
            <a:avLst/>
          </a:prstGeom>
          <a:noFill/>
          <a:ln w="38100" cap="flat" cmpd="sng">
            <a:solidFill>
              <a:schemeClr val="dk2"/>
            </a:solidFill>
            <a:prstDash val="solid"/>
            <a:round/>
            <a:headEnd type="none" w="med" len="med"/>
            <a:tailEnd type="triangle" w="med" len="med"/>
          </a:ln>
        </p:spPr>
      </p:cxnSp>
      <p:cxnSp>
        <p:nvCxnSpPr>
          <p:cNvPr id="256" name="Google Shape;256;p31"/>
          <p:cNvCxnSpPr>
            <a:stCxn id="257" idx="3"/>
            <a:endCxn id="252" idx="1"/>
          </p:cNvCxnSpPr>
          <p:nvPr/>
        </p:nvCxnSpPr>
        <p:spPr>
          <a:xfrm rot="10800000" flipH="1">
            <a:off x="5213288" y="3505025"/>
            <a:ext cx="1009500" cy="1158300"/>
          </a:xfrm>
          <a:prstGeom prst="straightConnector1">
            <a:avLst/>
          </a:prstGeom>
          <a:noFill/>
          <a:ln w="38100" cap="flat" cmpd="sng">
            <a:solidFill>
              <a:schemeClr val="dk2"/>
            </a:solidFill>
            <a:prstDash val="solid"/>
            <a:round/>
            <a:headEnd type="none" w="med" len="med"/>
            <a:tailEnd type="triangle" w="med" len="med"/>
          </a:ln>
        </p:spPr>
      </p:cxnSp>
      <p:sp>
        <p:nvSpPr>
          <p:cNvPr id="258" name="Google Shape;258;p31"/>
          <p:cNvSpPr txBox="1"/>
          <p:nvPr/>
        </p:nvSpPr>
        <p:spPr>
          <a:xfrm>
            <a:off x="8123401" y="3197275"/>
            <a:ext cx="881400" cy="615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Target Variable</a:t>
            </a:r>
            <a:endParaRPr b="1">
              <a:latin typeface="Lato"/>
              <a:ea typeface="Lato"/>
              <a:cs typeface="Lato"/>
              <a:sym typeface="Lato"/>
            </a:endParaRPr>
          </a:p>
        </p:txBody>
      </p:sp>
      <p:cxnSp>
        <p:nvCxnSpPr>
          <p:cNvPr id="259" name="Google Shape;259;p31"/>
          <p:cNvCxnSpPr>
            <a:stCxn id="252" idx="3"/>
            <a:endCxn id="258" idx="1"/>
          </p:cNvCxnSpPr>
          <p:nvPr/>
        </p:nvCxnSpPr>
        <p:spPr>
          <a:xfrm>
            <a:off x="7702203" y="3505075"/>
            <a:ext cx="421200" cy="0"/>
          </a:xfrm>
          <a:prstGeom prst="straightConnector1">
            <a:avLst/>
          </a:prstGeom>
          <a:noFill/>
          <a:ln w="38100" cap="flat" cmpd="sng">
            <a:solidFill>
              <a:schemeClr val="dk2"/>
            </a:solidFill>
            <a:prstDash val="solid"/>
            <a:round/>
            <a:headEnd type="none" w="med" len="med"/>
            <a:tailEnd type="triangle" w="med" len="med"/>
          </a:ln>
        </p:spPr>
      </p:cxnSp>
      <p:sp>
        <p:nvSpPr>
          <p:cNvPr id="251" name="Google Shape;251;p31"/>
          <p:cNvSpPr txBox="1"/>
          <p:nvPr/>
        </p:nvSpPr>
        <p:spPr>
          <a:xfrm>
            <a:off x="2233225" y="1931150"/>
            <a:ext cx="1294200" cy="615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Bootstrapped data 1</a:t>
            </a:r>
            <a:endParaRPr b="1">
              <a:latin typeface="Lato"/>
              <a:ea typeface="Lato"/>
              <a:cs typeface="Lato"/>
              <a:sym typeface="Lato"/>
            </a:endParaRPr>
          </a:p>
        </p:txBody>
      </p:sp>
      <p:sp>
        <p:nvSpPr>
          <p:cNvPr id="260" name="Google Shape;260;p31"/>
          <p:cNvSpPr txBox="1"/>
          <p:nvPr/>
        </p:nvSpPr>
        <p:spPr>
          <a:xfrm>
            <a:off x="2233225" y="2718038"/>
            <a:ext cx="1294200" cy="615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Bootstrapped data 2</a:t>
            </a:r>
            <a:endParaRPr b="1">
              <a:latin typeface="Lato"/>
              <a:ea typeface="Lato"/>
              <a:cs typeface="Lato"/>
              <a:sym typeface="Lato"/>
            </a:endParaRPr>
          </a:p>
        </p:txBody>
      </p:sp>
      <p:sp>
        <p:nvSpPr>
          <p:cNvPr id="261" name="Google Shape;261;p31"/>
          <p:cNvSpPr txBox="1"/>
          <p:nvPr/>
        </p:nvSpPr>
        <p:spPr>
          <a:xfrm>
            <a:off x="2234125" y="4355513"/>
            <a:ext cx="1294200" cy="615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Bootstrapped data n</a:t>
            </a:r>
            <a:endParaRPr b="1">
              <a:latin typeface="Lato"/>
              <a:ea typeface="Lato"/>
              <a:cs typeface="Lato"/>
              <a:sym typeface="Lato"/>
            </a:endParaRPr>
          </a:p>
        </p:txBody>
      </p:sp>
      <p:sp>
        <p:nvSpPr>
          <p:cNvPr id="255" name="Google Shape;255;p31"/>
          <p:cNvSpPr txBox="1"/>
          <p:nvPr/>
        </p:nvSpPr>
        <p:spPr>
          <a:xfrm>
            <a:off x="4177313" y="2717975"/>
            <a:ext cx="1045500" cy="615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Decision Tree 2</a:t>
            </a:r>
            <a:endParaRPr b="1">
              <a:latin typeface="Lato"/>
              <a:ea typeface="Lato"/>
              <a:cs typeface="Lato"/>
              <a:sym typeface="Lato"/>
            </a:endParaRPr>
          </a:p>
        </p:txBody>
      </p:sp>
      <p:sp>
        <p:nvSpPr>
          <p:cNvPr id="257" name="Google Shape;257;p31"/>
          <p:cNvSpPr txBox="1"/>
          <p:nvPr/>
        </p:nvSpPr>
        <p:spPr>
          <a:xfrm>
            <a:off x="4167788" y="4355525"/>
            <a:ext cx="1045500" cy="615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Decision Tree n</a:t>
            </a:r>
            <a:endParaRPr b="1">
              <a:latin typeface="Lato"/>
              <a:ea typeface="Lato"/>
              <a:cs typeface="Lato"/>
              <a:sym typeface="Lato"/>
            </a:endParaRPr>
          </a:p>
        </p:txBody>
      </p:sp>
      <p:sp>
        <p:nvSpPr>
          <p:cNvPr id="262" name="Google Shape;262;p31"/>
          <p:cNvSpPr/>
          <p:nvPr/>
        </p:nvSpPr>
        <p:spPr>
          <a:xfrm>
            <a:off x="2799613" y="3504950"/>
            <a:ext cx="161400" cy="161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801413" y="3763850"/>
            <a:ext cx="161400" cy="161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2799613" y="4022750"/>
            <a:ext cx="161400" cy="1614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 name="Google Shape;265;p31"/>
          <p:cNvCxnSpPr>
            <a:stCxn id="249" idx="3"/>
            <a:endCxn id="260" idx="1"/>
          </p:cNvCxnSpPr>
          <p:nvPr/>
        </p:nvCxnSpPr>
        <p:spPr>
          <a:xfrm rot="10800000" flipH="1">
            <a:off x="1642101" y="3025975"/>
            <a:ext cx="591000" cy="479100"/>
          </a:xfrm>
          <a:prstGeom prst="straightConnector1">
            <a:avLst/>
          </a:prstGeom>
          <a:noFill/>
          <a:ln w="38100" cap="flat" cmpd="sng">
            <a:solidFill>
              <a:schemeClr val="dk2"/>
            </a:solidFill>
            <a:prstDash val="solid"/>
            <a:round/>
            <a:headEnd type="none" w="med" len="med"/>
            <a:tailEnd type="triangle" w="med" len="med"/>
          </a:ln>
        </p:spPr>
      </p:cxnSp>
      <p:cxnSp>
        <p:nvCxnSpPr>
          <p:cNvPr id="266" name="Google Shape;266;p31"/>
          <p:cNvCxnSpPr>
            <a:stCxn id="249" idx="3"/>
            <a:endCxn id="261" idx="1"/>
          </p:cNvCxnSpPr>
          <p:nvPr/>
        </p:nvCxnSpPr>
        <p:spPr>
          <a:xfrm>
            <a:off x="1642101" y="3505075"/>
            <a:ext cx="591900" cy="1158300"/>
          </a:xfrm>
          <a:prstGeom prst="straightConnector1">
            <a:avLst/>
          </a:prstGeom>
          <a:noFill/>
          <a:ln w="38100" cap="flat" cmpd="sng">
            <a:solidFill>
              <a:schemeClr val="dk2"/>
            </a:solidFill>
            <a:prstDash val="solid"/>
            <a:round/>
            <a:headEnd type="none" w="med" len="med"/>
            <a:tailEnd type="triangle" w="med" len="med"/>
          </a:ln>
        </p:spPr>
      </p:cxnSp>
      <p:cxnSp>
        <p:nvCxnSpPr>
          <p:cNvPr id="267" name="Google Shape;267;p31"/>
          <p:cNvCxnSpPr>
            <a:stCxn id="251" idx="3"/>
            <a:endCxn id="245" idx="1"/>
          </p:cNvCxnSpPr>
          <p:nvPr/>
        </p:nvCxnSpPr>
        <p:spPr>
          <a:xfrm>
            <a:off x="3527425" y="2238950"/>
            <a:ext cx="641400" cy="0"/>
          </a:xfrm>
          <a:prstGeom prst="straightConnector1">
            <a:avLst/>
          </a:prstGeom>
          <a:noFill/>
          <a:ln w="38100" cap="flat" cmpd="sng">
            <a:solidFill>
              <a:schemeClr val="dk2"/>
            </a:solidFill>
            <a:prstDash val="solid"/>
            <a:round/>
            <a:headEnd type="none" w="med" len="med"/>
            <a:tailEnd type="triangle" w="med" len="med"/>
          </a:ln>
        </p:spPr>
      </p:cxnSp>
      <p:cxnSp>
        <p:nvCxnSpPr>
          <p:cNvPr id="268" name="Google Shape;268;p31"/>
          <p:cNvCxnSpPr>
            <a:stCxn id="260" idx="3"/>
            <a:endCxn id="255" idx="1"/>
          </p:cNvCxnSpPr>
          <p:nvPr/>
        </p:nvCxnSpPr>
        <p:spPr>
          <a:xfrm>
            <a:off x="3527425" y="3025838"/>
            <a:ext cx="649800" cy="0"/>
          </a:xfrm>
          <a:prstGeom prst="straightConnector1">
            <a:avLst/>
          </a:prstGeom>
          <a:noFill/>
          <a:ln w="38100" cap="flat" cmpd="sng">
            <a:solidFill>
              <a:schemeClr val="dk2"/>
            </a:solidFill>
            <a:prstDash val="solid"/>
            <a:round/>
            <a:headEnd type="none" w="med" len="med"/>
            <a:tailEnd type="triangle" w="med" len="med"/>
          </a:ln>
        </p:spPr>
      </p:cxnSp>
      <p:cxnSp>
        <p:nvCxnSpPr>
          <p:cNvPr id="269" name="Google Shape;269;p31"/>
          <p:cNvCxnSpPr>
            <a:stCxn id="261" idx="3"/>
            <a:endCxn id="257" idx="1"/>
          </p:cNvCxnSpPr>
          <p:nvPr/>
        </p:nvCxnSpPr>
        <p:spPr>
          <a:xfrm>
            <a:off x="3528325" y="4663313"/>
            <a:ext cx="639600" cy="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10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0"/>
                                        </p:tgtEl>
                                        <p:attrNameLst>
                                          <p:attrName>style.visibility</p:attrName>
                                        </p:attrNameLst>
                                      </p:cBhvr>
                                      <p:to>
                                        <p:strVal val="visible"/>
                                      </p:to>
                                    </p:set>
                                    <p:animEffect transition="in" filter="fade">
                                      <p:cBhvr>
                                        <p:cTn id="12" dur="1000"/>
                                        <p:tgtEl>
                                          <p:spTgt spid="250"/>
                                        </p:tgtEl>
                                      </p:cBhvr>
                                    </p:animEffect>
                                  </p:childTnLst>
                                </p:cTn>
                              </p:par>
                              <p:par>
                                <p:cTn id="13" presetID="10" presetClass="entr" presetSubtype="0" fill="hold" nodeType="withEffect">
                                  <p:stCondLst>
                                    <p:cond delay="0"/>
                                  </p:stCondLst>
                                  <p:childTnLst>
                                    <p:set>
                                      <p:cBhvr>
                                        <p:cTn id="14" dur="1" fill="hold">
                                          <p:stCondLst>
                                            <p:cond delay="0"/>
                                          </p:stCondLst>
                                        </p:cTn>
                                        <p:tgtEl>
                                          <p:spTgt spid="251"/>
                                        </p:tgtEl>
                                        <p:attrNameLst>
                                          <p:attrName>style.visibility</p:attrName>
                                        </p:attrNameLst>
                                      </p:cBhvr>
                                      <p:to>
                                        <p:strVal val="visible"/>
                                      </p:to>
                                    </p:set>
                                    <p:animEffect transition="in" filter="fade">
                                      <p:cBhvr>
                                        <p:cTn id="15" dur="1000"/>
                                        <p:tgtEl>
                                          <p:spTgt spid="251"/>
                                        </p:tgtEl>
                                      </p:cBhvr>
                                    </p:animEffect>
                                  </p:childTnLst>
                                </p:cTn>
                              </p:par>
                              <p:par>
                                <p:cTn id="16" presetID="10" presetClass="entr" presetSubtype="0" fill="hold" nodeType="withEffect">
                                  <p:stCondLst>
                                    <p:cond delay="0"/>
                                  </p:stCondLst>
                                  <p:childTnLst>
                                    <p:set>
                                      <p:cBhvr>
                                        <p:cTn id="17" dur="1" fill="hold">
                                          <p:stCondLst>
                                            <p:cond delay="0"/>
                                          </p:stCondLst>
                                        </p:cTn>
                                        <p:tgtEl>
                                          <p:spTgt spid="260"/>
                                        </p:tgtEl>
                                        <p:attrNameLst>
                                          <p:attrName>style.visibility</p:attrName>
                                        </p:attrNameLst>
                                      </p:cBhvr>
                                      <p:to>
                                        <p:strVal val="visible"/>
                                      </p:to>
                                    </p:set>
                                    <p:animEffect transition="in" filter="fade">
                                      <p:cBhvr>
                                        <p:cTn id="18" dur="1000"/>
                                        <p:tgtEl>
                                          <p:spTgt spid="260"/>
                                        </p:tgtEl>
                                      </p:cBhvr>
                                    </p:animEffect>
                                  </p:childTnLst>
                                </p:cTn>
                              </p:par>
                              <p:par>
                                <p:cTn id="19" presetID="10" presetClass="entr" presetSubtype="0" fill="hold" nodeType="withEffect">
                                  <p:stCondLst>
                                    <p:cond delay="0"/>
                                  </p:stCondLst>
                                  <p:childTnLst>
                                    <p:set>
                                      <p:cBhvr>
                                        <p:cTn id="20" dur="1" fill="hold">
                                          <p:stCondLst>
                                            <p:cond delay="0"/>
                                          </p:stCondLst>
                                        </p:cTn>
                                        <p:tgtEl>
                                          <p:spTgt spid="261"/>
                                        </p:tgtEl>
                                        <p:attrNameLst>
                                          <p:attrName>style.visibility</p:attrName>
                                        </p:attrNameLst>
                                      </p:cBhvr>
                                      <p:to>
                                        <p:strVal val="visible"/>
                                      </p:to>
                                    </p:set>
                                    <p:animEffect transition="in" filter="fade">
                                      <p:cBhvr>
                                        <p:cTn id="21" dur="1000"/>
                                        <p:tgtEl>
                                          <p:spTgt spid="261"/>
                                        </p:tgtEl>
                                      </p:cBhvr>
                                    </p:animEffect>
                                  </p:childTnLst>
                                </p:cTn>
                              </p:par>
                              <p:par>
                                <p:cTn id="22" presetID="10" presetClass="entr" presetSubtype="0" fill="hold" nodeType="withEffect">
                                  <p:stCondLst>
                                    <p:cond delay="0"/>
                                  </p:stCondLst>
                                  <p:childTnLst>
                                    <p:set>
                                      <p:cBhvr>
                                        <p:cTn id="23" dur="1" fill="hold">
                                          <p:stCondLst>
                                            <p:cond delay="0"/>
                                          </p:stCondLst>
                                        </p:cTn>
                                        <p:tgtEl>
                                          <p:spTgt spid="262"/>
                                        </p:tgtEl>
                                        <p:attrNameLst>
                                          <p:attrName>style.visibility</p:attrName>
                                        </p:attrNameLst>
                                      </p:cBhvr>
                                      <p:to>
                                        <p:strVal val="visible"/>
                                      </p:to>
                                    </p:set>
                                    <p:animEffect transition="in" filter="fade">
                                      <p:cBhvr>
                                        <p:cTn id="24" dur="1000"/>
                                        <p:tgtEl>
                                          <p:spTgt spid="262"/>
                                        </p:tgtEl>
                                      </p:cBhvr>
                                    </p:animEffect>
                                  </p:childTnLst>
                                </p:cTn>
                              </p:par>
                              <p:par>
                                <p:cTn id="25" presetID="10" presetClass="entr" presetSubtype="0" fill="hold" nodeType="withEffect">
                                  <p:stCondLst>
                                    <p:cond delay="0"/>
                                  </p:stCondLst>
                                  <p:childTnLst>
                                    <p:set>
                                      <p:cBhvr>
                                        <p:cTn id="26" dur="1" fill="hold">
                                          <p:stCondLst>
                                            <p:cond delay="0"/>
                                          </p:stCondLst>
                                        </p:cTn>
                                        <p:tgtEl>
                                          <p:spTgt spid="263"/>
                                        </p:tgtEl>
                                        <p:attrNameLst>
                                          <p:attrName>style.visibility</p:attrName>
                                        </p:attrNameLst>
                                      </p:cBhvr>
                                      <p:to>
                                        <p:strVal val="visible"/>
                                      </p:to>
                                    </p:set>
                                    <p:animEffect transition="in" filter="fade">
                                      <p:cBhvr>
                                        <p:cTn id="27" dur="1000"/>
                                        <p:tgtEl>
                                          <p:spTgt spid="263"/>
                                        </p:tgtEl>
                                      </p:cBhvr>
                                    </p:animEffect>
                                  </p:childTnLst>
                                </p:cTn>
                              </p:par>
                              <p:par>
                                <p:cTn id="28" presetID="10" presetClass="entr" presetSubtype="0" fill="hold" nodeType="withEffect">
                                  <p:stCondLst>
                                    <p:cond delay="0"/>
                                  </p:stCondLst>
                                  <p:childTnLst>
                                    <p:set>
                                      <p:cBhvr>
                                        <p:cTn id="29" dur="1" fill="hold">
                                          <p:stCondLst>
                                            <p:cond delay="0"/>
                                          </p:stCondLst>
                                        </p:cTn>
                                        <p:tgtEl>
                                          <p:spTgt spid="264"/>
                                        </p:tgtEl>
                                        <p:attrNameLst>
                                          <p:attrName>style.visibility</p:attrName>
                                        </p:attrNameLst>
                                      </p:cBhvr>
                                      <p:to>
                                        <p:strVal val="visible"/>
                                      </p:to>
                                    </p:set>
                                    <p:animEffect transition="in" filter="fade">
                                      <p:cBhvr>
                                        <p:cTn id="30" dur="1000"/>
                                        <p:tgtEl>
                                          <p:spTgt spid="264"/>
                                        </p:tgtEl>
                                      </p:cBhvr>
                                    </p:animEffect>
                                  </p:childTnLst>
                                </p:cTn>
                              </p:par>
                              <p:par>
                                <p:cTn id="31" presetID="10" presetClass="entr" presetSubtype="0" fill="hold" nodeType="withEffect">
                                  <p:stCondLst>
                                    <p:cond delay="0"/>
                                  </p:stCondLst>
                                  <p:childTnLst>
                                    <p:set>
                                      <p:cBhvr>
                                        <p:cTn id="32" dur="1" fill="hold">
                                          <p:stCondLst>
                                            <p:cond delay="0"/>
                                          </p:stCondLst>
                                        </p:cTn>
                                        <p:tgtEl>
                                          <p:spTgt spid="265"/>
                                        </p:tgtEl>
                                        <p:attrNameLst>
                                          <p:attrName>style.visibility</p:attrName>
                                        </p:attrNameLst>
                                      </p:cBhvr>
                                      <p:to>
                                        <p:strVal val="visible"/>
                                      </p:to>
                                    </p:set>
                                    <p:animEffect transition="in" filter="fade">
                                      <p:cBhvr>
                                        <p:cTn id="33" dur="1000"/>
                                        <p:tgtEl>
                                          <p:spTgt spid="265"/>
                                        </p:tgtEl>
                                      </p:cBhvr>
                                    </p:animEffect>
                                  </p:childTnLst>
                                </p:cTn>
                              </p:par>
                              <p:par>
                                <p:cTn id="34" presetID="10" presetClass="entr" presetSubtype="0" fill="hold" nodeType="withEffect">
                                  <p:stCondLst>
                                    <p:cond delay="0"/>
                                  </p:stCondLst>
                                  <p:childTnLst>
                                    <p:set>
                                      <p:cBhvr>
                                        <p:cTn id="35" dur="1" fill="hold">
                                          <p:stCondLst>
                                            <p:cond delay="0"/>
                                          </p:stCondLst>
                                        </p:cTn>
                                        <p:tgtEl>
                                          <p:spTgt spid="266"/>
                                        </p:tgtEl>
                                        <p:attrNameLst>
                                          <p:attrName>style.visibility</p:attrName>
                                        </p:attrNameLst>
                                      </p:cBhvr>
                                      <p:to>
                                        <p:strVal val="visible"/>
                                      </p:to>
                                    </p:set>
                                    <p:animEffect transition="in" filter="fade">
                                      <p:cBhvr>
                                        <p:cTn id="36" dur="1000"/>
                                        <p:tgtEl>
                                          <p:spTgt spid="2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5"/>
                                        </p:tgtEl>
                                        <p:attrNameLst>
                                          <p:attrName>style.visibility</p:attrName>
                                        </p:attrNameLst>
                                      </p:cBhvr>
                                      <p:to>
                                        <p:strVal val="visible"/>
                                      </p:to>
                                    </p:set>
                                    <p:animEffect transition="in" filter="fade">
                                      <p:cBhvr>
                                        <p:cTn id="41" dur="1000"/>
                                        <p:tgtEl>
                                          <p:spTgt spid="245"/>
                                        </p:tgtEl>
                                      </p:cBhvr>
                                    </p:animEffect>
                                  </p:childTnLst>
                                </p:cTn>
                              </p:par>
                              <p:par>
                                <p:cTn id="42" presetID="10" presetClass="entr" presetSubtype="0" fill="hold" nodeType="withEffect">
                                  <p:stCondLst>
                                    <p:cond delay="0"/>
                                  </p:stCondLst>
                                  <p:childTnLst>
                                    <p:set>
                                      <p:cBhvr>
                                        <p:cTn id="43" dur="1" fill="hold">
                                          <p:stCondLst>
                                            <p:cond delay="0"/>
                                          </p:stCondLst>
                                        </p:cTn>
                                        <p:tgtEl>
                                          <p:spTgt spid="246"/>
                                        </p:tgtEl>
                                        <p:attrNameLst>
                                          <p:attrName>style.visibility</p:attrName>
                                        </p:attrNameLst>
                                      </p:cBhvr>
                                      <p:to>
                                        <p:strVal val="visible"/>
                                      </p:to>
                                    </p:set>
                                    <p:animEffect transition="in" filter="fade">
                                      <p:cBhvr>
                                        <p:cTn id="44" dur="1000"/>
                                        <p:tgtEl>
                                          <p:spTgt spid="246"/>
                                        </p:tgtEl>
                                      </p:cBhvr>
                                    </p:animEffect>
                                  </p:childTnLst>
                                </p:cTn>
                              </p:par>
                              <p:par>
                                <p:cTn id="45" presetID="10" presetClass="entr" presetSubtype="0" fill="hold" nodeType="withEffect">
                                  <p:stCondLst>
                                    <p:cond delay="0"/>
                                  </p:stCondLst>
                                  <p:childTnLst>
                                    <p:set>
                                      <p:cBhvr>
                                        <p:cTn id="46" dur="1" fill="hold">
                                          <p:stCondLst>
                                            <p:cond delay="0"/>
                                          </p:stCondLst>
                                        </p:cTn>
                                        <p:tgtEl>
                                          <p:spTgt spid="247"/>
                                        </p:tgtEl>
                                        <p:attrNameLst>
                                          <p:attrName>style.visibility</p:attrName>
                                        </p:attrNameLst>
                                      </p:cBhvr>
                                      <p:to>
                                        <p:strVal val="visible"/>
                                      </p:to>
                                    </p:set>
                                    <p:animEffect transition="in" filter="fade">
                                      <p:cBhvr>
                                        <p:cTn id="47" dur="1000"/>
                                        <p:tgtEl>
                                          <p:spTgt spid="247"/>
                                        </p:tgtEl>
                                      </p:cBhvr>
                                    </p:animEffect>
                                  </p:childTnLst>
                                </p:cTn>
                              </p:par>
                              <p:par>
                                <p:cTn id="48" presetID="10" presetClass="entr" presetSubtype="0" fill="hold" nodeType="withEffect">
                                  <p:stCondLst>
                                    <p:cond delay="0"/>
                                  </p:stCondLst>
                                  <p:childTnLst>
                                    <p:set>
                                      <p:cBhvr>
                                        <p:cTn id="49" dur="1" fill="hold">
                                          <p:stCondLst>
                                            <p:cond delay="0"/>
                                          </p:stCondLst>
                                        </p:cTn>
                                        <p:tgtEl>
                                          <p:spTgt spid="248"/>
                                        </p:tgtEl>
                                        <p:attrNameLst>
                                          <p:attrName>style.visibility</p:attrName>
                                        </p:attrNameLst>
                                      </p:cBhvr>
                                      <p:to>
                                        <p:strVal val="visible"/>
                                      </p:to>
                                    </p:set>
                                    <p:animEffect transition="in" filter="fade">
                                      <p:cBhvr>
                                        <p:cTn id="50" dur="1000"/>
                                        <p:tgtEl>
                                          <p:spTgt spid="248"/>
                                        </p:tgtEl>
                                      </p:cBhvr>
                                    </p:animEffect>
                                  </p:childTnLst>
                                </p:cTn>
                              </p:par>
                              <p:par>
                                <p:cTn id="51" presetID="10" presetClass="entr" presetSubtype="0" fill="hold" nodeType="withEffect">
                                  <p:stCondLst>
                                    <p:cond delay="0"/>
                                  </p:stCondLst>
                                  <p:childTnLst>
                                    <p:set>
                                      <p:cBhvr>
                                        <p:cTn id="52" dur="1" fill="hold">
                                          <p:stCondLst>
                                            <p:cond delay="0"/>
                                          </p:stCondLst>
                                        </p:cTn>
                                        <p:tgtEl>
                                          <p:spTgt spid="255"/>
                                        </p:tgtEl>
                                        <p:attrNameLst>
                                          <p:attrName>style.visibility</p:attrName>
                                        </p:attrNameLst>
                                      </p:cBhvr>
                                      <p:to>
                                        <p:strVal val="visible"/>
                                      </p:to>
                                    </p:set>
                                    <p:animEffect transition="in" filter="fade">
                                      <p:cBhvr>
                                        <p:cTn id="53" dur="1000"/>
                                        <p:tgtEl>
                                          <p:spTgt spid="255"/>
                                        </p:tgtEl>
                                      </p:cBhvr>
                                    </p:animEffect>
                                  </p:childTnLst>
                                </p:cTn>
                              </p:par>
                              <p:par>
                                <p:cTn id="54" presetID="10" presetClass="entr" presetSubtype="0" fill="hold" nodeType="withEffect">
                                  <p:stCondLst>
                                    <p:cond delay="0"/>
                                  </p:stCondLst>
                                  <p:childTnLst>
                                    <p:set>
                                      <p:cBhvr>
                                        <p:cTn id="55" dur="1" fill="hold">
                                          <p:stCondLst>
                                            <p:cond delay="0"/>
                                          </p:stCondLst>
                                        </p:cTn>
                                        <p:tgtEl>
                                          <p:spTgt spid="257"/>
                                        </p:tgtEl>
                                        <p:attrNameLst>
                                          <p:attrName>style.visibility</p:attrName>
                                        </p:attrNameLst>
                                      </p:cBhvr>
                                      <p:to>
                                        <p:strVal val="visible"/>
                                      </p:to>
                                    </p:set>
                                    <p:animEffect transition="in" filter="fade">
                                      <p:cBhvr>
                                        <p:cTn id="56" dur="1000"/>
                                        <p:tgtEl>
                                          <p:spTgt spid="257"/>
                                        </p:tgtEl>
                                      </p:cBhvr>
                                    </p:animEffect>
                                  </p:childTnLst>
                                </p:cTn>
                              </p:par>
                              <p:par>
                                <p:cTn id="57" presetID="10" presetClass="entr" presetSubtype="0" fill="hold" nodeType="withEffect">
                                  <p:stCondLst>
                                    <p:cond delay="0"/>
                                  </p:stCondLst>
                                  <p:childTnLst>
                                    <p:set>
                                      <p:cBhvr>
                                        <p:cTn id="58" dur="1" fill="hold">
                                          <p:stCondLst>
                                            <p:cond delay="0"/>
                                          </p:stCondLst>
                                        </p:cTn>
                                        <p:tgtEl>
                                          <p:spTgt spid="267"/>
                                        </p:tgtEl>
                                        <p:attrNameLst>
                                          <p:attrName>style.visibility</p:attrName>
                                        </p:attrNameLst>
                                      </p:cBhvr>
                                      <p:to>
                                        <p:strVal val="visible"/>
                                      </p:to>
                                    </p:set>
                                    <p:animEffect transition="in" filter="fade">
                                      <p:cBhvr>
                                        <p:cTn id="59" dur="1000"/>
                                        <p:tgtEl>
                                          <p:spTgt spid="267"/>
                                        </p:tgtEl>
                                      </p:cBhvr>
                                    </p:animEffect>
                                  </p:childTnLst>
                                </p:cTn>
                              </p:par>
                              <p:par>
                                <p:cTn id="60" presetID="10" presetClass="entr" presetSubtype="0" fill="hold" nodeType="withEffect">
                                  <p:stCondLst>
                                    <p:cond delay="0"/>
                                  </p:stCondLst>
                                  <p:childTnLst>
                                    <p:set>
                                      <p:cBhvr>
                                        <p:cTn id="61" dur="1" fill="hold">
                                          <p:stCondLst>
                                            <p:cond delay="0"/>
                                          </p:stCondLst>
                                        </p:cTn>
                                        <p:tgtEl>
                                          <p:spTgt spid="268"/>
                                        </p:tgtEl>
                                        <p:attrNameLst>
                                          <p:attrName>style.visibility</p:attrName>
                                        </p:attrNameLst>
                                      </p:cBhvr>
                                      <p:to>
                                        <p:strVal val="visible"/>
                                      </p:to>
                                    </p:set>
                                    <p:animEffect transition="in" filter="fade">
                                      <p:cBhvr>
                                        <p:cTn id="62" dur="1000"/>
                                        <p:tgtEl>
                                          <p:spTgt spid="268"/>
                                        </p:tgtEl>
                                      </p:cBhvr>
                                    </p:animEffect>
                                  </p:childTnLst>
                                </p:cTn>
                              </p:par>
                              <p:par>
                                <p:cTn id="63" presetID="10" presetClass="entr" presetSubtype="0" fill="hold" nodeType="withEffect">
                                  <p:stCondLst>
                                    <p:cond delay="0"/>
                                  </p:stCondLst>
                                  <p:childTnLst>
                                    <p:set>
                                      <p:cBhvr>
                                        <p:cTn id="64" dur="1" fill="hold">
                                          <p:stCondLst>
                                            <p:cond delay="0"/>
                                          </p:stCondLst>
                                        </p:cTn>
                                        <p:tgtEl>
                                          <p:spTgt spid="269"/>
                                        </p:tgtEl>
                                        <p:attrNameLst>
                                          <p:attrName>style.visibility</p:attrName>
                                        </p:attrNameLst>
                                      </p:cBhvr>
                                      <p:to>
                                        <p:strVal val="visible"/>
                                      </p:to>
                                    </p:set>
                                    <p:animEffect transition="in" filter="fade">
                                      <p:cBhvr>
                                        <p:cTn id="65" dur="1000"/>
                                        <p:tgtEl>
                                          <p:spTgt spid="26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52"/>
                                        </p:tgtEl>
                                        <p:attrNameLst>
                                          <p:attrName>style.visibility</p:attrName>
                                        </p:attrNameLst>
                                      </p:cBhvr>
                                      <p:to>
                                        <p:strVal val="visible"/>
                                      </p:to>
                                    </p:set>
                                    <p:animEffect transition="in" filter="fade">
                                      <p:cBhvr>
                                        <p:cTn id="70" dur="1000"/>
                                        <p:tgtEl>
                                          <p:spTgt spid="252"/>
                                        </p:tgtEl>
                                      </p:cBhvr>
                                    </p:animEffect>
                                  </p:childTnLst>
                                </p:cTn>
                              </p:par>
                              <p:par>
                                <p:cTn id="71" presetID="10" presetClass="entr" presetSubtype="0" fill="hold" nodeType="withEffect">
                                  <p:stCondLst>
                                    <p:cond delay="0"/>
                                  </p:stCondLst>
                                  <p:childTnLst>
                                    <p:set>
                                      <p:cBhvr>
                                        <p:cTn id="72" dur="1" fill="hold">
                                          <p:stCondLst>
                                            <p:cond delay="0"/>
                                          </p:stCondLst>
                                        </p:cTn>
                                        <p:tgtEl>
                                          <p:spTgt spid="253"/>
                                        </p:tgtEl>
                                        <p:attrNameLst>
                                          <p:attrName>style.visibility</p:attrName>
                                        </p:attrNameLst>
                                      </p:cBhvr>
                                      <p:to>
                                        <p:strVal val="visible"/>
                                      </p:to>
                                    </p:set>
                                    <p:animEffect transition="in" filter="fade">
                                      <p:cBhvr>
                                        <p:cTn id="73" dur="1000"/>
                                        <p:tgtEl>
                                          <p:spTgt spid="253"/>
                                        </p:tgtEl>
                                      </p:cBhvr>
                                    </p:animEffect>
                                  </p:childTnLst>
                                </p:cTn>
                              </p:par>
                              <p:par>
                                <p:cTn id="74" presetID="10" presetClass="entr" presetSubtype="0" fill="hold" nodeType="withEffect">
                                  <p:stCondLst>
                                    <p:cond delay="0"/>
                                  </p:stCondLst>
                                  <p:childTnLst>
                                    <p:set>
                                      <p:cBhvr>
                                        <p:cTn id="75" dur="1" fill="hold">
                                          <p:stCondLst>
                                            <p:cond delay="0"/>
                                          </p:stCondLst>
                                        </p:cTn>
                                        <p:tgtEl>
                                          <p:spTgt spid="254"/>
                                        </p:tgtEl>
                                        <p:attrNameLst>
                                          <p:attrName>style.visibility</p:attrName>
                                        </p:attrNameLst>
                                      </p:cBhvr>
                                      <p:to>
                                        <p:strVal val="visible"/>
                                      </p:to>
                                    </p:set>
                                    <p:animEffect transition="in" filter="fade">
                                      <p:cBhvr>
                                        <p:cTn id="76" dur="1000"/>
                                        <p:tgtEl>
                                          <p:spTgt spid="254"/>
                                        </p:tgtEl>
                                      </p:cBhvr>
                                    </p:animEffect>
                                  </p:childTnLst>
                                </p:cTn>
                              </p:par>
                              <p:par>
                                <p:cTn id="77" presetID="10" presetClass="entr" presetSubtype="0" fill="hold" nodeType="withEffect">
                                  <p:stCondLst>
                                    <p:cond delay="0"/>
                                  </p:stCondLst>
                                  <p:childTnLst>
                                    <p:set>
                                      <p:cBhvr>
                                        <p:cTn id="78" dur="1" fill="hold">
                                          <p:stCondLst>
                                            <p:cond delay="0"/>
                                          </p:stCondLst>
                                        </p:cTn>
                                        <p:tgtEl>
                                          <p:spTgt spid="256"/>
                                        </p:tgtEl>
                                        <p:attrNameLst>
                                          <p:attrName>style.visibility</p:attrName>
                                        </p:attrNameLst>
                                      </p:cBhvr>
                                      <p:to>
                                        <p:strVal val="visible"/>
                                      </p:to>
                                    </p:set>
                                    <p:animEffect transition="in" filter="fade">
                                      <p:cBhvr>
                                        <p:cTn id="79" dur="1000"/>
                                        <p:tgtEl>
                                          <p:spTgt spid="256"/>
                                        </p:tgtEl>
                                      </p:cBhvr>
                                    </p:animEffect>
                                  </p:childTnLst>
                                </p:cTn>
                              </p:par>
                              <p:par>
                                <p:cTn id="80" presetID="10" presetClass="entr" presetSubtype="0" fill="hold" nodeType="withEffect">
                                  <p:stCondLst>
                                    <p:cond delay="0"/>
                                  </p:stCondLst>
                                  <p:childTnLst>
                                    <p:set>
                                      <p:cBhvr>
                                        <p:cTn id="81" dur="1" fill="hold">
                                          <p:stCondLst>
                                            <p:cond delay="0"/>
                                          </p:stCondLst>
                                        </p:cTn>
                                        <p:tgtEl>
                                          <p:spTgt spid="258"/>
                                        </p:tgtEl>
                                        <p:attrNameLst>
                                          <p:attrName>style.visibility</p:attrName>
                                        </p:attrNameLst>
                                      </p:cBhvr>
                                      <p:to>
                                        <p:strVal val="visible"/>
                                      </p:to>
                                    </p:set>
                                    <p:animEffect transition="in" filter="fade">
                                      <p:cBhvr>
                                        <p:cTn id="82" dur="1000"/>
                                        <p:tgtEl>
                                          <p:spTgt spid="258"/>
                                        </p:tgtEl>
                                      </p:cBhvr>
                                    </p:animEffect>
                                  </p:childTnLst>
                                </p:cTn>
                              </p:par>
                              <p:par>
                                <p:cTn id="83" presetID="10" presetClass="entr" presetSubtype="0" fill="hold" nodeType="withEffect">
                                  <p:stCondLst>
                                    <p:cond delay="0"/>
                                  </p:stCondLst>
                                  <p:childTnLst>
                                    <p:set>
                                      <p:cBhvr>
                                        <p:cTn id="84" dur="1" fill="hold">
                                          <p:stCondLst>
                                            <p:cond delay="0"/>
                                          </p:stCondLst>
                                        </p:cTn>
                                        <p:tgtEl>
                                          <p:spTgt spid="259"/>
                                        </p:tgtEl>
                                        <p:attrNameLst>
                                          <p:attrName>style.visibility</p:attrName>
                                        </p:attrNameLst>
                                      </p:cBhvr>
                                      <p:to>
                                        <p:strVal val="visible"/>
                                      </p:to>
                                    </p:set>
                                    <p:animEffect transition="in" filter="fade">
                                      <p:cBhvr>
                                        <p:cTn id="85" dur="1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2"/>
          <p:cNvSpPr txBox="1">
            <a:spLocks noGrp="1"/>
          </p:cNvSpPr>
          <p:nvPr>
            <p:ph type="title"/>
          </p:nvPr>
        </p:nvSpPr>
        <p:spPr>
          <a:xfrm>
            <a:off x="727650" y="12542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Hyperparameter tuning for Random Forest Classifier</a:t>
            </a:r>
            <a:endParaRPr/>
          </a:p>
        </p:txBody>
      </p:sp>
      <p:pic>
        <p:nvPicPr>
          <p:cNvPr id="275" name="Google Shape;275;p32"/>
          <p:cNvPicPr preferRelativeResize="0"/>
          <p:nvPr/>
        </p:nvPicPr>
        <p:blipFill rotWithShape="1">
          <a:blip r:embed="rId3">
            <a:alphaModFix/>
          </a:blip>
          <a:srcRect l="8991"/>
          <a:stretch/>
        </p:blipFill>
        <p:spPr>
          <a:xfrm>
            <a:off x="5868325" y="2571750"/>
            <a:ext cx="2814300" cy="2265125"/>
          </a:xfrm>
          <a:prstGeom prst="rect">
            <a:avLst/>
          </a:prstGeom>
          <a:noFill/>
          <a:ln>
            <a:noFill/>
          </a:ln>
        </p:spPr>
      </p:pic>
      <p:pic>
        <p:nvPicPr>
          <p:cNvPr id="276" name="Google Shape;276;p32"/>
          <p:cNvPicPr preferRelativeResize="0"/>
          <p:nvPr/>
        </p:nvPicPr>
        <p:blipFill>
          <a:blip r:embed="rId4">
            <a:alphaModFix/>
          </a:blip>
          <a:stretch>
            <a:fillRect/>
          </a:stretch>
        </p:blipFill>
        <p:spPr>
          <a:xfrm>
            <a:off x="880975" y="1789450"/>
            <a:ext cx="3935224" cy="3276175"/>
          </a:xfrm>
          <a:prstGeom prst="rect">
            <a:avLst/>
          </a:prstGeom>
          <a:noFill/>
          <a:ln w="9525" cap="flat" cmpd="sng">
            <a:solidFill>
              <a:srgbClr val="000000"/>
            </a:solidFill>
            <a:prstDash val="solid"/>
            <a:round/>
            <a:headEnd type="none" w="sm" len="sm"/>
            <a:tailEnd type="none" w="sm" len="sm"/>
          </a:ln>
        </p:spPr>
      </p:pic>
      <p:pic>
        <p:nvPicPr>
          <p:cNvPr id="277" name="Google Shape;277;p32"/>
          <p:cNvPicPr preferRelativeResize="0"/>
          <p:nvPr/>
        </p:nvPicPr>
        <p:blipFill>
          <a:blip r:embed="rId5">
            <a:alphaModFix/>
          </a:blip>
          <a:stretch>
            <a:fillRect/>
          </a:stretch>
        </p:blipFill>
        <p:spPr>
          <a:xfrm>
            <a:off x="2735188" y="1942800"/>
            <a:ext cx="3935225" cy="211085"/>
          </a:xfrm>
          <a:prstGeom prst="rect">
            <a:avLst/>
          </a:prstGeom>
          <a:noFill/>
          <a:ln w="9525" cap="flat" cmpd="sng">
            <a:solidFill>
              <a:srgbClr val="000000"/>
            </a:solidFill>
            <a:prstDash val="solid"/>
            <a:round/>
            <a:headEnd type="none" w="sm" len="sm"/>
            <a:tailEnd type="none" w="sm" len="sm"/>
          </a:ln>
        </p:spPr>
      </p:pic>
      <p:cxnSp>
        <p:nvCxnSpPr>
          <p:cNvPr id="278" name="Google Shape;278;p32"/>
          <p:cNvCxnSpPr>
            <a:stCxn id="277" idx="1"/>
          </p:cNvCxnSpPr>
          <p:nvPr/>
        </p:nvCxnSpPr>
        <p:spPr>
          <a:xfrm rot="10800000">
            <a:off x="2369488" y="2035142"/>
            <a:ext cx="365700" cy="13200"/>
          </a:xfrm>
          <a:prstGeom prst="straightConnector1">
            <a:avLst/>
          </a:prstGeom>
          <a:noFill/>
          <a:ln w="19050" cap="flat" cmpd="sng">
            <a:solidFill>
              <a:schemeClr val="dk2"/>
            </a:solidFill>
            <a:prstDash val="solid"/>
            <a:round/>
            <a:headEnd type="none" w="med" len="med"/>
            <a:tailEnd type="triangle" w="med" len="med"/>
          </a:ln>
        </p:spPr>
      </p:cxnSp>
      <p:sp>
        <p:nvSpPr>
          <p:cNvPr id="279" name="Google Shape;279;p32"/>
          <p:cNvSpPr/>
          <p:nvPr/>
        </p:nvSpPr>
        <p:spPr>
          <a:xfrm>
            <a:off x="1424600" y="1789450"/>
            <a:ext cx="861300" cy="211200"/>
          </a:xfrm>
          <a:prstGeom prst="ellipse">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par>
                                <p:cTn id="8" presetID="10" presetClass="entr" presetSubtype="0" fill="hold" nodeType="withEffect">
                                  <p:stCondLst>
                                    <p:cond delay="0"/>
                                  </p:stCondLst>
                                  <p:childTnLst>
                                    <p:set>
                                      <p:cBhvr>
                                        <p:cTn id="9" dur="1" fill="hold">
                                          <p:stCondLst>
                                            <p:cond delay="0"/>
                                          </p:stCondLst>
                                        </p:cTn>
                                        <p:tgtEl>
                                          <p:spTgt spid="278"/>
                                        </p:tgtEl>
                                        <p:attrNameLst>
                                          <p:attrName>style.visibility</p:attrName>
                                        </p:attrNameLst>
                                      </p:cBhvr>
                                      <p:to>
                                        <p:strVal val="visible"/>
                                      </p:to>
                                    </p:set>
                                    <p:animEffect transition="in" filter="fade">
                                      <p:cBhvr>
                                        <p:cTn id="10" dur="1000"/>
                                        <p:tgtEl>
                                          <p:spTgt spid="2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9"/>
                                        </p:tgtEl>
                                        <p:attrNameLst>
                                          <p:attrName>style.visibility</p:attrName>
                                        </p:attrNameLst>
                                      </p:cBhvr>
                                      <p:to>
                                        <p:strVal val="visible"/>
                                      </p:to>
                                    </p:set>
                                    <p:animEffect transition="in" filter="fade">
                                      <p:cBhvr>
                                        <p:cTn id="15"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Hyperparameter tuning for Random Forest Classifier</a:t>
            </a:r>
            <a:endParaRPr/>
          </a:p>
          <a:p>
            <a:pPr marL="0" lvl="0" indent="0" algn="l" rtl="0">
              <a:spcBef>
                <a:spcPts val="0"/>
              </a:spcBef>
              <a:spcAft>
                <a:spcPts val="0"/>
              </a:spcAft>
              <a:buNone/>
            </a:pPr>
            <a:endParaRPr/>
          </a:p>
        </p:txBody>
      </p:sp>
      <p:pic>
        <p:nvPicPr>
          <p:cNvPr id="285" name="Google Shape;285;p33"/>
          <p:cNvPicPr preferRelativeResize="0"/>
          <p:nvPr/>
        </p:nvPicPr>
        <p:blipFill>
          <a:blip r:embed="rId3">
            <a:alphaModFix/>
          </a:blip>
          <a:stretch>
            <a:fillRect/>
          </a:stretch>
        </p:blipFill>
        <p:spPr>
          <a:xfrm>
            <a:off x="729450" y="2133600"/>
            <a:ext cx="3705363" cy="335525"/>
          </a:xfrm>
          <a:prstGeom prst="rect">
            <a:avLst/>
          </a:prstGeom>
          <a:noFill/>
          <a:ln w="9525" cap="flat" cmpd="sng">
            <a:solidFill>
              <a:srgbClr val="000000"/>
            </a:solidFill>
            <a:prstDash val="solid"/>
            <a:round/>
            <a:headEnd type="none" w="sm" len="sm"/>
            <a:tailEnd type="none" w="sm" len="sm"/>
          </a:ln>
        </p:spPr>
      </p:pic>
      <p:pic>
        <p:nvPicPr>
          <p:cNvPr id="286" name="Google Shape;286;p33"/>
          <p:cNvPicPr preferRelativeResize="0"/>
          <p:nvPr/>
        </p:nvPicPr>
        <p:blipFill>
          <a:blip r:embed="rId4">
            <a:alphaModFix/>
          </a:blip>
          <a:stretch>
            <a:fillRect/>
          </a:stretch>
        </p:blipFill>
        <p:spPr>
          <a:xfrm>
            <a:off x="729450" y="2571750"/>
            <a:ext cx="3325425" cy="335525"/>
          </a:xfrm>
          <a:prstGeom prst="rect">
            <a:avLst/>
          </a:prstGeom>
          <a:noFill/>
          <a:ln w="9525" cap="flat" cmpd="sng">
            <a:solidFill>
              <a:srgbClr val="000000"/>
            </a:solidFill>
            <a:prstDash val="solid"/>
            <a:round/>
            <a:headEnd type="none" w="sm" len="sm"/>
            <a:tailEnd type="none" w="sm" len="sm"/>
          </a:ln>
        </p:spPr>
      </p:pic>
      <p:pic>
        <p:nvPicPr>
          <p:cNvPr id="287" name="Google Shape;287;p33"/>
          <p:cNvPicPr preferRelativeResize="0"/>
          <p:nvPr/>
        </p:nvPicPr>
        <p:blipFill rotWithShape="1">
          <a:blip r:embed="rId5">
            <a:alphaModFix/>
          </a:blip>
          <a:srcRect t="35975"/>
          <a:stretch/>
        </p:blipFill>
        <p:spPr>
          <a:xfrm>
            <a:off x="4265350" y="3457600"/>
            <a:ext cx="3937651" cy="1463800"/>
          </a:xfrm>
          <a:prstGeom prst="rect">
            <a:avLst/>
          </a:prstGeom>
          <a:noFill/>
          <a:ln>
            <a:noFill/>
          </a:ln>
        </p:spPr>
      </p:pic>
      <p:pic>
        <p:nvPicPr>
          <p:cNvPr id="288" name="Google Shape;288;p33"/>
          <p:cNvPicPr preferRelativeResize="0"/>
          <p:nvPr/>
        </p:nvPicPr>
        <p:blipFill>
          <a:blip r:embed="rId6">
            <a:alphaModFix/>
          </a:blip>
          <a:stretch>
            <a:fillRect/>
          </a:stretch>
        </p:blipFill>
        <p:spPr>
          <a:xfrm>
            <a:off x="4328925" y="2571750"/>
            <a:ext cx="3810490" cy="88584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40"/>
              <a:t>Table of Content</a:t>
            </a:r>
            <a:endParaRPr sz="2440"/>
          </a:p>
        </p:txBody>
      </p:sp>
      <p:sp>
        <p:nvSpPr>
          <p:cNvPr id="104" name="Google Shape;104;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457200" lvl="0" indent="-342900" algn="l" rtl="0">
              <a:lnSpc>
                <a:spcPct val="100000"/>
              </a:lnSpc>
              <a:spcBef>
                <a:spcPts val="0"/>
              </a:spcBef>
              <a:spcAft>
                <a:spcPts val="0"/>
              </a:spcAft>
              <a:buClr>
                <a:schemeClr val="accent1"/>
              </a:buClr>
              <a:buSzPts val="1800"/>
              <a:buAutoNum type="arabicPeriod"/>
            </a:pPr>
            <a:r>
              <a:rPr lang="en" sz="1800"/>
              <a:t>Problem Statement</a:t>
            </a:r>
            <a:endParaRPr sz="1800"/>
          </a:p>
          <a:p>
            <a:pPr marL="457200" lvl="0" indent="-342900" algn="l" rtl="0">
              <a:lnSpc>
                <a:spcPct val="100000"/>
              </a:lnSpc>
              <a:spcBef>
                <a:spcPts val="0"/>
              </a:spcBef>
              <a:spcAft>
                <a:spcPts val="0"/>
              </a:spcAft>
              <a:buClr>
                <a:schemeClr val="accent1"/>
              </a:buClr>
              <a:buSzPts val="1800"/>
              <a:buAutoNum type="arabicPeriod"/>
            </a:pPr>
            <a:r>
              <a:rPr lang="en" sz="1800"/>
              <a:t>Data Preparation</a:t>
            </a:r>
            <a:endParaRPr sz="1800"/>
          </a:p>
          <a:p>
            <a:pPr marL="457200" lvl="0" indent="-342900" algn="l" rtl="0">
              <a:lnSpc>
                <a:spcPct val="100000"/>
              </a:lnSpc>
              <a:spcBef>
                <a:spcPts val="0"/>
              </a:spcBef>
              <a:spcAft>
                <a:spcPts val="0"/>
              </a:spcAft>
              <a:buClr>
                <a:schemeClr val="accent1"/>
              </a:buClr>
              <a:buSzPts val="1800"/>
              <a:buAutoNum type="arabicPeriod"/>
            </a:pPr>
            <a:r>
              <a:rPr lang="en" sz="1800"/>
              <a:t>Exploratory Analysis &amp; Visualization</a:t>
            </a:r>
            <a:endParaRPr sz="1800"/>
          </a:p>
          <a:p>
            <a:pPr marL="457200" lvl="0" indent="-342900" algn="l" rtl="0">
              <a:lnSpc>
                <a:spcPct val="100000"/>
              </a:lnSpc>
              <a:spcBef>
                <a:spcPts val="0"/>
              </a:spcBef>
              <a:spcAft>
                <a:spcPts val="0"/>
              </a:spcAft>
              <a:buClr>
                <a:srgbClr val="424242"/>
              </a:buClr>
              <a:buSzPts val="1800"/>
              <a:buAutoNum type="arabicPeriod"/>
            </a:pPr>
            <a:r>
              <a:rPr lang="en" sz="1800"/>
              <a:t>Random Forest Classifier Model</a:t>
            </a:r>
            <a:endParaRPr sz="1800"/>
          </a:p>
          <a:p>
            <a:pPr marL="457200" lvl="0" indent="-342900" algn="l" rtl="0">
              <a:lnSpc>
                <a:spcPct val="100000"/>
              </a:lnSpc>
              <a:spcBef>
                <a:spcPts val="0"/>
              </a:spcBef>
              <a:spcAft>
                <a:spcPts val="0"/>
              </a:spcAft>
              <a:buClr>
                <a:srgbClr val="424242"/>
              </a:buClr>
              <a:buSzPts val="1800"/>
              <a:buAutoNum type="arabicPeriod"/>
            </a:pPr>
            <a:r>
              <a:rPr lang="en" sz="1800"/>
              <a:t>Alternative Machine Learning Model</a:t>
            </a:r>
            <a:endParaRPr sz="1800"/>
          </a:p>
          <a:p>
            <a:pPr marL="457200" lvl="0" indent="-342900" algn="l" rtl="0">
              <a:lnSpc>
                <a:spcPct val="100000"/>
              </a:lnSpc>
              <a:spcBef>
                <a:spcPts val="0"/>
              </a:spcBef>
              <a:spcAft>
                <a:spcPts val="0"/>
              </a:spcAft>
              <a:buClr>
                <a:schemeClr val="accent1"/>
              </a:buClr>
              <a:buSzPts val="1800"/>
              <a:buAutoNum type="arabicPeriod"/>
            </a:pPr>
            <a:r>
              <a:rPr lang="en" sz="1800"/>
              <a:t>User Interface</a:t>
            </a:r>
            <a:endParaRPr sz="1800"/>
          </a:p>
          <a:p>
            <a:pPr marL="457200" lvl="0" indent="-342900" algn="l" rtl="0">
              <a:lnSpc>
                <a:spcPct val="100000"/>
              </a:lnSpc>
              <a:spcBef>
                <a:spcPts val="0"/>
              </a:spcBef>
              <a:spcAft>
                <a:spcPts val="0"/>
              </a:spcAft>
              <a:buClr>
                <a:schemeClr val="accent1"/>
              </a:buClr>
              <a:buSzPts val="1800"/>
              <a:buAutoNum type="arabicPeriod"/>
            </a:pPr>
            <a:r>
              <a:rPr lang="en" sz="1800"/>
              <a:t>Learning Outcome &amp; Conclusion</a:t>
            </a:r>
            <a:endParaRPr sz="1800"/>
          </a:p>
          <a:p>
            <a:pPr marL="457200" lvl="0" indent="-342900" algn="l" rtl="0">
              <a:lnSpc>
                <a:spcPct val="100000"/>
              </a:lnSpc>
              <a:spcBef>
                <a:spcPts val="0"/>
              </a:spcBef>
              <a:spcAft>
                <a:spcPts val="0"/>
              </a:spcAft>
              <a:buClr>
                <a:schemeClr val="accent1"/>
              </a:buClr>
              <a:buSzPts val="1800"/>
              <a:buAutoNum type="arabicPeriod"/>
            </a:pPr>
            <a:r>
              <a:rPr lang="en" sz="1800"/>
              <a:t>Q &amp; A</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 Forest Classifier Accuracy</a:t>
            </a:r>
            <a:endParaRPr/>
          </a:p>
        </p:txBody>
      </p:sp>
      <p:pic>
        <p:nvPicPr>
          <p:cNvPr id="294" name="Google Shape;294;p34"/>
          <p:cNvPicPr preferRelativeResize="0"/>
          <p:nvPr/>
        </p:nvPicPr>
        <p:blipFill rotWithShape="1">
          <a:blip r:embed="rId3">
            <a:alphaModFix/>
          </a:blip>
          <a:srcRect t="35975"/>
          <a:stretch/>
        </p:blipFill>
        <p:spPr>
          <a:xfrm>
            <a:off x="729450" y="3234575"/>
            <a:ext cx="3937651" cy="1463800"/>
          </a:xfrm>
          <a:prstGeom prst="rect">
            <a:avLst/>
          </a:prstGeom>
          <a:noFill/>
          <a:ln>
            <a:noFill/>
          </a:ln>
        </p:spPr>
      </p:pic>
      <p:pic>
        <p:nvPicPr>
          <p:cNvPr id="295" name="Google Shape;295;p34"/>
          <p:cNvPicPr preferRelativeResize="0"/>
          <p:nvPr/>
        </p:nvPicPr>
        <p:blipFill>
          <a:blip r:embed="rId4">
            <a:alphaModFix/>
          </a:blip>
          <a:stretch>
            <a:fillRect/>
          </a:stretch>
        </p:blipFill>
        <p:spPr>
          <a:xfrm>
            <a:off x="793025" y="2348725"/>
            <a:ext cx="3810490" cy="885844"/>
          </a:xfrm>
          <a:prstGeom prst="rect">
            <a:avLst/>
          </a:prstGeom>
          <a:noFill/>
          <a:ln w="9525" cap="flat" cmpd="sng">
            <a:solidFill>
              <a:srgbClr val="000000"/>
            </a:solidFill>
            <a:prstDash val="solid"/>
            <a:round/>
            <a:headEnd type="none" w="sm" len="sm"/>
            <a:tailEnd type="none" w="sm" len="sm"/>
          </a:ln>
        </p:spPr>
      </p:pic>
      <p:pic>
        <p:nvPicPr>
          <p:cNvPr id="296" name="Google Shape;296;p34"/>
          <p:cNvPicPr preferRelativeResize="0"/>
          <p:nvPr/>
        </p:nvPicPr>
        <p:blipFill>
          <a:blip r:embed="rId5">
            <a:alphaModFix/>
          </a:blip>
          <a:stretch>
            <a:fillRect/>
          </a:stretch>
        </p:blipFill>
        <p:spPr>
          <a:xfrm>
            <a:off x="845588" y="1933525"/>
            <a:ext cx="3705363" cy="335525"/>
          </a:xfrm>
          <a:prstGeom prst="rect">
            <a:avLst/>
          </a:prstGeom>
          <a:noFill/>
          <a:ln w="9525" cap="flat" cmpd="sng">
            <a:solidFill>
              <a:srgbClr val="000000"/>
            </a:solidFill>
            <a:prstDash val="solid"/>
            <a:round/>
            <a:headEnd type="none" w="sm" len="sm"/>
            <a:tailEnd type="none" w="sm" len="sm"/>
          </a:ln>
        </p:spPr>
      </p:pic>
      <p:pic>
        <p:nvPicPr>
          <p:cNvPr id="297" name="Google Shape;297;p34"/>
          <p:cNvPicPr preferRelativeResize="0"/>
          <p:nvPr/>
        </p:nvPicPr>
        <p:blipFill>
          <a:blip r:embed="rId6">
            <a:alphaModFix/>
          </a:blip>
          <a:stretch>
            <a:fillRect/>
          </a:stretch>
        </p:blipFill>
        <p:spPr>
          <a:xfrm>
            <a:off x="4905600" y="2348725"/>
            <a:ext cx="4102883" cy="885850"/>
          </a:xfrm>
          <a:prstGeom prst="rect">
            <a:avLst/>
          </a:prstGeom>
          <a:noFill/>
          <a:ln w="9525" cap="flat" cmpd="sng">
            <a:solidFill>
              <a:schemeClr val="dk2"/>
            </a:solidFill>
            <a:prstDash val="solid"/>
            <a:round/>
            <a:headEnd type="none" w="sm" len="sm"/>
            <a:tailEnd type="none" w="sm" len="sm"/>
          </a:ln>
        </p:spPr>
      </p:pic>
      <p:pic>
        <p:nvPicPr>
          <p:cNvPr id="298" name="Google Shape;298;p34"/>
          <p:cNvPicPr preferRelativeResize="0"/>
          <p:nvPr/>
        </p:nvPicPr>
        <p:blipFill>
          <a:blip r:embed="rId7">
            <a:alphaModFix/>
          </a:blip>
          <a:stretch>
            <a:fillRect/>
          </a:stretch>
        </p:blipFill>
        <p:spPr>
          <a:xfrm>
            <a:off x="4910051" y="3234575"/>
            <a:ext cx="4093960" cy="1463800"/>
          </a:xfrm>
          <a:prstGeom prst="rect">
            <a:avLst/>
          </a:prstGeom>
          <a:noFill/>
          <a:ln>
            <a:noFill/>
          </a:ln>
        </p:spPr>
      </p:pic>
      <p:pic>
        <p:nvPicPr>
          <p:cNvPr id="299" name="Google Shape;299;p34"/>
          <p:cNvPicPr preferRelativeResize="0"/>
          <p:nvPr/>
        </p:nvPicPr>
        <p:blipFill>
          <a:blip r:embed="rId8">
            <a:alphaModFix/>
          </a:blip>
          <a:stretch>
            <a:fillRect/>
          </a:stretch>
        </p:blipFill>
        <p:spPr>
          <a:xfrm>
            <a:off x="5599675" y="1933524"/>
            <a:ext cx="2714702" cy="335525"/>
          </a:xfrm>
          <a:prstGeom prst="rect">
            <a:avLst/>
          </a:prstGeom>
          <a:noFill/>
          <a:ln w="9525" cap="flat" cmpd="sng">
            <a:solidFill>
              <a:schemeClr val="dk2"/>
            </a:solidFill>
            <a:prstDash val="solid"/>
            <a:round/>
            <a:headEnd type="none" w="sm" len="sm"/>
            <a:tailEnd type="none" w="sm" len="sm"/>
          </a:ln>
        </p:spPr>
      </p:pic>
      <p:sp>
        <p:nvSpPr>
          <p:cNvPr id="300" name="Google Shape;300;p34"/>
          <p:cNvSpPr/>
          <p:nvPr/>
        </p:nvSpPr>
        <p:spPr>
          <a:xfrm>
            <a:off x="7318000" y="2507950"/>
            <a:ext cx="1760100" cy="252000"/>
          </a:xfrm>
          <a:prstGeom prst="ellipse">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2907000" y="2507950"/>
            <a:ext cx="1760100" cy="252000"/>
          </a:xfrm>
          <a:prstGeom prst="ellipse">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a:off x="2907000" y="2982575"/>
            <a:ext cx="1760100" cy="252000"/>
          </a:xfrm>
          <a:prstGeom prst="ellipse">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7318000" y="2998850"/>
            <a:ext cx="1760100" cy="252000"/>
          </a:xfrm>
          <a:prstGeom prst="ellipse">
            <a:avLst/>
          </a:prstGeom>
          <a:noFill/>
          <a:ln w="1905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txBox="1"/>
          <p:nvPr/>
        </p:nvSpPr>
        <p:spPr>
          <a:xfrm>
            <a:off x="2148300" y="4698375"/>
            <a:ext cx="485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Lato"/>
                <a:ea typeface="Lato"/>
                <a:cs typeface="Lato"/>
                <a:sym typeface="Lato"/>
              </a:rPr>
              <a:t>The Overall Classification Accuracy is increased by 2.945%</a:t>
            </a:r>
            <a:endParaRPr b="1" u="sng">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fade">
                                      <p:cBhvr>
                                        <p:cTn id="7" dur="1000"/>
                                        <p:tgtEl>
                                          <p:spTgt spid="300"/>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1000"/>
                                        <p:tgtEl>
                                          <p:spTgt spid="3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2"/>
                                        </p:tgtEl>
                                        <p:attrNameLst>
                                          <p:attrName>style.visibility</p:attrName>
                                        </p:attrNameLst>
                                      </p:cBhvr>
                                      <p:to>
                                        <p:strVal val="visible"/>
                                      </p:to>
                                    </p:set>
                                    <p:animEffect transition="in" filter="fade">
                                      <p:cBhvr>
                                        <p:cTn id="15" dur="1000"/>
                                        <p:tgtEl>
                                          <p:spTgt spid="302"/>
                                        </p:tgtEl>
                                      </p:cBhvr>
                                    </p:animEffect>
                                  </p:childTnLst>
                                </p:cTn>
                              </p:par>
                              <p:par>
                                <p:cTn id="16" presetID="10" presetClass="entr" presetSubtype="0" fill="hold" nodeType="withEffect">
                                  <p:stCondLst>
                                    <p:cond delay="0"/>
                                  </p:stCondLst>
                                  <p:childTnLst>
                                    <p:set>
                                      <p:cBhvr>
                                        <p:cTn id="17" dur="1" fill="hold">
                                          <p:stCondLst>
                                            <p:cond delay="0"/>
                                          </p:stCondLst>
                                        </p:cTn>
                                        <p:tgtEl>
                                          <p:spTgt spid="303"/>
                                        </p:tgtEl>
                                        <p:attrNameLst>
                                          <p:attrName>style.visibility</p:attrName>
                                        </p:attrNameLst>
                                      </p:cBhvr>
                                      <p:to>
                                        <p:strVal val="visible"/>
                                      </p:to>
                                    </p:set>
                                    <p:animEffect transition="in" filter="fade">
                                      <p:cBhvr>
                                        <p:cTn id="18" dur="1000"/>
                                        <p:tgtEl>
                                          <p:spTgt spid="30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4"/>
                                        </p:tgtEl>
                                        <p:attrNameLst>
                                          <p:attrName>style.visibility</p:attrName>
                                        </p:attrNameLst>
                                      </p:cBhvr>
                                      <p:to>
                                        <p:strVal val="visible"/>
                                      </p:to>
                                    </p:set>
                                    <p:animEffect transition="in" filter="fade">
                                      <p:cBhvr>
                                        <p:cTn id="23"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2093075" y="584425"/>
            <a:ext cx="4948200" cy="1885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Alternative Machine Learning Methods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729450" y="1242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Decision Tree Model</a:t>
            </a:r>
            <a:endParaRPr/>
          </a:p>
        </p:txBody>
      </p:sp>
      <p:pic>
        <p:nvPicPr>
          <p:cNvPr id="315" name="Google Shape;315;p36"/>
          <p:cNvPicPr preferRelativeResize="0"/>
          <p:nvPr/>
        </p:nvPicPr>
        <p:blipFill>
          <a:blip r:embed="rId3">
            <a:alphaModFix/>
          </a:blip>
          <a:stretch>
            <a:fillRect/>
          </a:stretch>
        </p:blipFill>
        <p:spPr>
          <a:xfrm>
            <a:off x="6512001" y="3003376"/>
            <a:ext cx="2555548" cy="1794250"/>
          </a:xfrm>
          <a:prstGeom prst="rect">
            <a:avLst/>
          </a:prstGeom>
          <a:noFill/>
          <a:ln>
            <a:noFill/>
          </a:ln>
        </p:spPr>
      </p:pic>
      <p:pic>
        <p:nvPicPr>
          <p:cNvPr id="316" name="Google Shape;316;p36"/>
          <p:cNvPicPr preferRelativeResize="0"/>
          <p:nvPr/>
        </p:nvPicPr>
        <p:blipFill>
          <a:blip r:embed="rId4">
            <a:alphaModFix/>
          </a:blip>
          <a:stretch>
            <a:fillRect/>
          </a:stretch>
        </p:blipFill>
        <p:spPr>
          <a:xfrm>
            <a:off x="617225" y="1929052"/>
            <a:ext cx="5668626" cy="3149825"/>
          </a:xfrm>
          <a:prstGeom prst="rect">
            <a:avLst/>
          </a:prstGeom>
          <a:noFill/>
          <a:ln>
            <a:noFill/>
          </a:ln>
        </p:spPr>
      </p:pic>
      <p:pic>
        <p:nvPicPr>
          <p:cNvPr id="317" name="Google Shape;317;p36"/>
          <p:cNvPicPr preferRelativeResize="0"/>
          <p:nvPr/>
        </p:nvPicPr>
        <p:blipFill>
          <a:blip r:embed="rId5">
            <a:alphaModFix/>
          </a:blip>
          <a:stretch>
            <a:fillRect/>
          </a:stretch>
        </p:blipFill>
        <p:spPr>
          <a:xfrm>
            <a:off x="3921900" y="1468438"/>
            <a:ext cx="4843425" cy="235625"/>
          </a:xfrm>
          <a:prstGeom prst="rect">
            <a:avLst/>
          </a:prstGeom>
          <a:noFill/>
          <a:ln w="19050" cap="flat" cmpd="sng">
            <a:solidFill>
              <a:schemeClr val="dk2"/>
            </a:solidFill>
            <a:prstDash val="solid"/>
            <a:round/>
            <a:headEnd type="none" w="sm" len="sm"/>
            <a:tailEnd type="none" w="sm" len="sm"/>
          </a:ln>
        </p:spPr>
      </p:pic>
      <p:pic>
        <p:nvPicPr>
          <p:cNvPr id="318" name="Google Shape;318;p36"/>
          <p:cNvPicPr preferRelativeResize="0"/>
          <p:nvPr/>
        </p:nvPicPr>
        <p:blipFill rotWithShape="1">
          <a:blip r:embed="rId4">
            <a:alphaModFix/>
          </a:blip>
          <a:srcRect r="41894" b="74228"/>
          <a:stretch/>
        </p:blipFill>
        <p:spPr>
          <a:xfrm>
            <a:off x="617225" y="1853850"/>
            <a:ext cx="4843426" cy="11937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Logistic Regression Model</a:t>
            </a:r>
            <a:endParaRPr/>
          </a:p>
        </p:txBody>
      </p:sp>
      <p:pic>
        <p:nvPicPr>
          <p:cNvPr id="324" name="Google Shape;324;p37"/>
          <p:cNvPicPr preferRelativeResize="0"/>
          <p:nvPr/>
        </p:nvPicPr>
        <p:blipFill>
          <a:blip r:embed="rId3">
            <a:alphaModFix/>
          </a:blip>
          <a:stretch>
            <a:fillRect/>
          </a:stretch>
        </p:blipFill>
        <p:spPr>
          <a:xfrm>
            <a:off x="528275" y="1763857"/>
            <a:ext cx="4964575" cy="1136355"/>
          </a:xfrm>
          <a:prstGeom prst="rect">
            <a:avLst/>
          </a:prstGeom>
          <a:noFill/>
          <a:ln>
            <a:noFill/>
          </a:ln>
        </p:spPr>
      </p:pic>
      <p:pic>
        <p:nvPicPr>
          <p:cNvPr id="325" name="Google Shape;325;p37"/>
          <p:cNvPicPr preferRelativeResize="0"/>
          <p:nvPr/>
        </p:nvPicPr>
        <p:blipFill>
          <a:blip r:embed="rId4">
            <a:alphaModFix/>
          </a:blip>
          <a:stretch>
            <a:fillRect/>
          </a:stretch>
        </p:blipFill>
        <p:spPr>
          <a:xfrm>
            <a:off x="528278" y="2925528"/>
            <a:ext cx="5567150" cy="2010875"/>
          </a:xfrm>
          <a:prstGeom prst="rect">
            <a:avLst/>
          </a:prstGeom>
          <a:noFill/>
          <a:ln>
            <a:noFill/>
          </a:ln>
        </p:spPr>
      </p:pic>
      <p:pic>
        <p:nvPicPr>
          <p:cNvPr id="326" name="Google Shape;326;p37"/>
          <p:cNvPicPr preferRelativeResize="0"/>
          <p:nvPr/>
        </p:nvPicPr>
        <p:blipFill>
          <a:blip r:embed="rId5">
            <a:alphaModFix/>
          </a:blip>
          <a:stretch>
            <a:fillRect/>
          </a:stretch>
        </p:blipFill>
        <p:spPr>
          <a:xfrm>
            <a:off x="5561356" y="845675"/>
            <a:ext cx="3280669" cy="207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8"/>
          <p:cNvSpPr txBox="1">
            <a:spLocks noGrp="1"/>
          </p:cNvSpPr>
          <p:nvPr>
            <p:ph type="title"/>
          </p:nvPr>
        </p:nvSpPr>
        <p:spPr>
          <a:xfrm>
            <a:off x="2093075" y="584425"/>
            <a:ext cx="4948200" cy="1885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600"/>
              <a:t>User Interface</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User interface </a:t>
            </a:r>
            <a:endParaRPr/>
          </a:p>
        </p:txBody>
      </p:sp>
      <p:pic>
        <p:nvPicPr>
          <p:cNvPr id="337" name="Google Shape;337;p39"/>
          <p:cNvPicPr preferRelativeResize="0"/>
          <p:nvPr/>
        </p:nvPicPr>
        <p:blipFill>
          <a:blip r:embed="rId3">
            <a:alphaModFix/>
          </a:blip>
          <a:stretch>
            <a:fillRect/>
          </a:stretch>
        </p:blipFill>
        <p:spPr>
          <a:xfrm>
            <a:off x="3208675" y="782700"/>
            <a:ext cx="5581925" cy="4186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Outcome &amp; Conclusion</a:t>
            </a:r>
            <a:endParaRPr/>
          </a:p>
        </p:txBody>
      </p:sp>
      <p:sp>
        <p:nvSpPr>
          <p:cNvPr id="343" name="Google Shape;343;p40"/>
          <p:cNvSpPr txBox="1">
            <a:spLocks noGrp="1"/>
          </p:cNvSpPr>
          <p:nvPr>
            <p:ph type="body" idx="1"/>
          </p:nvPr>
        </p:nvSpPr>
        <p:spPr>
          <a:xfrm>
            <a:off x="727650" y="1983625"/>
            <a:ext cx="7688700" cy="2261100"/>
          </a:xfrm>
          <a:prstGeom prst="rect">
            <a:avLst/>
          </a:prstGeom>
        </p:spPr>
        <p:txBody>
          <a:bodyPr spcFirstLastPara="1" wrap="square" lIns="91425" tIns="91425" rIns="91425" bIns="91425" anchor="t" anchorCtr="0">
            <a:normAutofit fontScale="25000" lnSpcReduction="20000"/>
          </a:bodyPr>
          <a:lstStyle/>
          <a:p>
            <a:pPr marL="457200" lvl="0" indent="-342900" algn="l" rtl="0">
              <a:spcBef>
                <a:spcPts val="0"/>
              </a:spcBef>
              <a:spcAft>
                <a:spcPts val="0"/>
              </a:spcAft>
              <a:buSzPct val="100000"/>
              <a:buAutoNum type="arabicPeriod"/>
            </a:pPr>
            <a:r>
              <a:rPr lang="en" sz="7200"/>
              <a:t>Learning new data preprocessing methods</a:t>
            </a:r>
            <a:endParaRPr sz="7200"/>
          </a:p>
          <a:p>
            <a:pPr marL="457200" lvl="0" indent="-342900" algn="l" rtl="0">
              <a:spcBef>
                <a:spcPts val="0"/>
              </a:spcBef>
              <a:spcAft>
                <a:spcPts val="0"/>
              </a:spcAft>
              <a:buSzPct val="100000"/>
              <a:buAutoNum type="arabicPeriod"/>
            </a:pPr>
            <a:r>
              <a:rPr lang="en" sz="7200"/>
              <a:t>New machine learning models (e.g. Random Forest Classifier &amp; Logistic Regression)</a:t>
            </a:r>
            <a:endParaRPr sz="7200"/>
          </a:p>
          <a:p>
            <a:pPr marL="457200" lvl="0" indent="-342900" algn="l" rtl="0">
              <a:spcBef>
                <a:spcPts val="0"/>
              </a:spcBef>
              <a:spcAft>
                <a:spcPts val="0"/>
              </a:spcAft>
              <a:buSzPct val="100000"/>
              <a:buAutoNum type="arabicPeriod"/>
            </a:pPr>
            <a:r>
              <a:rPr lang="en" sz="7200"/>
              <a:t>Learning about overfitting and regularisation techniques to </a:t>
            </a:r>
            <a:endParaRPr sz="7200"/>
          </a:p>
          <a:p>
            <a:pPr marL="457200" lvl="0" indent="-342900" algn="l" rtl="0">
              <a:spcBef>
                <a:spcPts val="0"/>
              </a:spcBef>
              <a:spcAft>
                <a:spcPts val="0"/>
              </a:spcAft>
              <a:buSzPct val="100000"/>
              <a:buAutoNum type="arabicPeriod"/>
            </a:pPr>
            <a:r>
              <a:rPr lang="en" sz="7200"/>
              <a:t>Hyperparameter tuning for a particular Machine Learning model</a:t>
            </a:r>
            <a:endParaRPr sz="7200"/>
          </a:p>
          <a:p>
            <a:pPr marL="457200" lvl="0" indent="-342900" algn="l" rtl="0">
              <a:spcBef>
                <a:spcPts val="0"/>
              </a:spcBef>
              <a:spcAft>
                <a:spcPts val="0"/>
              </a:spcAft>
              <a:buSzPct val="100000"/>
              <a:buAutoNum type="arabicPeriod"/>
            </a:pPr>
            <a:r>
              <a:rPr lang="en" sz="7200"/>
              <a:t>Learning the definition of different parameters in Machine Learning model</a:t>
            </a:r>
            <a:endParaRPr sz="7200"/>
          </a:p>
          <a:p>
            <a:pPr marL="457200" lvl="0" indent="-342900" algn="l" rtl="0">
              <a:spcBef>
                <a:spcPts val="0"/>
              </a:spcBef>
              <a:spcAft>
                <a:spcPts val="0"/>
              </a:spcAft>
              <a:buSzPct val="100000"/>
              <a:buAutoNum type="arabicPeriod"/>
            </a:pPr>
            <a:r>
              <a:rPr lang="en" sz="7200"/>
              <a:t>Finding the best Machine Learning model for different types of data (e.g. Numeric, Categorical and Binary) </a:t>
            </a:r>
            <a:endParaRPr sz="7200"/>
          </a:p>
          <a:p>
            <a:pPr marL="457200" lvl="0" indent="-342900" algn="l" rtl="0">
              <a:spcBef>
                <a:spcPts val="0"/>
              </a:spcBef>
              <a:spcAft>
                <a:spcPts val="0"/>
              </a:spcAft>
              <a:buSzPct val="100000"/>
              <a:buAutoNum type="arabicPeriod"/>
            </a:pPr>
            <a:r>
              <a:rPr lang="en" sz="7200"/>
              <a:t>Creating a User Interface</a:t>
            </a:r>
            <a:endParaRPr sz="7200"/>
          </a:p>
          <a:p>
            <a:pPr marL="457200" lvl="0" indent="0" algn="l" rtl="0">
              <a:spcBef>
                <a:spcPts val="1200"/>
              </a:spcBef>
              <a:spcAft>
                <a:spcPts val="0"/>
              </a:spcAft>
              <a:buNone/>
            </a:pPr>
            <a:endParaRPr/>
          </a:p>
          <a:p>
            <a:pPr marL="0" lvl="0" indent="0" algn="l" rtl="0">
              <a:spcBef>
                <a:spcPts val="1200"/>
              </a:spcBef>
              <a:spcAft>
                <a:spcPts val="0"/>
              </a:spcAft>
              <a:buNone/>
            </a:pPr>
            <a:endParaRPr/>
          </a:p>
          <a:p>
            <a:pPr marL="457200" lvl="0" indent="0" algn="l" rtl="0">
              <a:spcBef>
                <a:spcPts val="1200"/>
              </a:spcBef>
              <a:spcAft>
                <a:spcPts val="1200"/>
              </a:spcAft>
              <a:buNone/>
            </a:pPr>
            <a:endParaRPr/>
          </a:p>
        </p:txBody>
      </p:sp>
      <p:sp>
        <p:nvSpPr>
          <p:cNvPr id="344" name="Google Shape;344;p40"/>
          <p:cNvSpPr txBox="1"/>
          <p:nvPr/>
        </p:nvSpPr>
        <p:spPr>
          <a:xfrm>
            <a:off x="9167825" y="2524125"/>
            <a:ext cx="6858000" cy="80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1"/>
          <p:cNvPicPr preferRelativeResize="0"/>
          <p:nvPr/>
        </p:nvPicPr>
        <p:blipFill rotWithShape="1">
          <a:blip r:embed="rId3">
            <a:alphaModFix/>
          </a:blip>
          <a:srcRect t="4580" r="1097"/>
          <a:stretch/>
        </p:blipFill>
        <p:spPr>
          <a:xfrm>
            <a:off x="1496607" y="168300"/>
            <a:ext cx="5999869" cy="490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2"/>
          <p:cNvPicPr preferRelativeResize="0"/>
          <p:nvPr/>
        </p:nvPicPr>
        <p:blipFill rotWithShape="1">
          <a:blip r:embed="rId3">
            <a:alphaModFix/>
          </a:blip>
          <a:srcRect r="576" b="3194"/>
          <a:stretch/>
        </p:blipFill>
        <p:spPr>
          <a:xfrm>
            <a:off x="830800" y="485475"/>
            <a:ext cx="7209419" cy="4658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40"/>
              <a:t>Problem Statement</a:t>
            </a:r>
            <a:endParaRPr sz="2440"/>
          </a:p>
        </p:txBody>
      </p:sp>
      <p:sp>
        <p:nvSpPr>
          <p:cNvPr id="110" name="Google Shape;110;p17"/>
          <p:cNvSpPr txBox="1">
            <a:spLocks noGrp="1"/>
          </p:cNvSpPr>
          <p:nvPr>
            <p:ph type="body" idx="1"/>
          </p:nvPr>
        </p:nvSpPr>
        <p:spPr>
          <a:xfrm>
            <a:off x="729450" y="2078875"/>
            <a:ext cx="7688700" cy="2019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b="1"/>
              <a:t>What are the factors that leads to Cardiovascular Disease?</a:t>
            </a:r>
            <a:endParaRPr sz="1800" b="1"/>
          </a:p>
          <a:p>
            <a:pPr marL="457200" lvl="0" indent="-342900" algn="l" rtl="0">
              <a:spcBef>
                <a:spcPts val="0"/>
              </a:spcBef>
              <a:spcAft>
                <a:spcPts val="0"/>
              </a:spcAft>
              <a:buSzPts val="1800"/>
              <a:buChar char="●"/>
            </a:pPr>
            <a:r>
              <a:rPr lang="en" sz="1800" b="1"/>
              <a:t>How are the factors related in predicting the possibilities of Cardiovascular Disease?</a:t>
            </a:r>
            <a:endParaRPr sz="1800" b="1"/>
          </a:p>
        </p:txBody>
      </p:sp>
      <p:sp>
        <p:nvSpPr>
          <p:cNvPr id="111" name="Google Shape;111;p17"/>
          <p:cNvSpPr txBox="1"/>
          <p:nvPr/>
        </p:nvSpPr>
        <p:spPr>
          <a:xfrm>
            <a:off x="729450" y="3291750"/>
            <a:ext cx="76887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b="1">
                <a:solidFill>
                  <a:schemeClr val="accent1"/>
                </a:solidFill>
                <a:latin typeface="Lato"/>
                <a:ea typeface="Lato"/>
                <a:cs typeface="Lato"/>
                <a:sym typeface="Lato"/>
              </a:rPr>
              <a:t>Preventative care application that can predict the possibilities of Cardiovascular Disease in the community level.</a:t>
            </a: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6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Objective</a:t>
            </a:r>
            <a:endParaRPr/>
          </a:p>
        </p:txBody>
      </p:sp>
      <p:sp>
        <p:nvSpPr>
          <p:cNvPr id="117" name="Google Shape;117;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b="1"/>
              <a:t>Our objective is to use multiple objective, examination and subjective features to predict the possibilities of Cardiovascular Disease.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40"/>
              <a:t>Cardiovascular Disease Data Set</a:t>
            </a:r>
            <a:endParaRPr sz="2440"/>
          </a:p>
        </p:txBody>
      </p:sp>
      <p:sp>
        <p:nvSpPr>
          <p:cNvPr id="123" name="Google Shape;123;p19"/>
          <p:cNvSpPr txBox="1">
            <a:spLocks noGrp="1"/>
          </p:cNvSpPr>
          <p:nvPr>
            <p:ph type="body" idx="1"/>
          </p:nvPr>
        </p:nvSpPr>
        <p:spPr>
          <a:xfrm>
            <a:off x="729450" y="1853850"/>
            <a:ext cx="5584800" cy="10905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200" b="1" u="sng" dirty="0"/>
              <a:t>Objective Features</a:t>
            </a:r>
            <a:endParaRPr sz="1200" b="1" u="sng" dirty="0"/>
          </a:p>
          <a:p>
            <a:pPr marL="0" lvl="0" indent="0" algn="l" rtl="0">
              <a:lnSpc>
                <a:spcPct val="95000"/>
              </a:lnSpc>
              <a:spcBef>
                <a:spcPts val="1200"/>
              </a:spcBef>
              <a:spcAft>
                <a:spcPts val="0"/>
              </a:spcAft>
              <a:buSzPts val="605"/>
              <a:buNone/>
            </a:pPr>
            <a:r>
              <a:rPr lang="en" sz="1200" dirty="0"/>
              <a:t>Weight </a:t>
            </a:r>
            <a:r>
              <a:rPr lang="en" sz="1200" b="1" dirty="0"/>
              <a:t>(kg)</a:t>
            </a:r>
            <a:r>
              <a:rPr lang="en" sz="1200" dirty="0"/>
              <a:t>			Height </a:t>
            </a:r>
            <a:r>
              <a:rPr lang="en" sz="1200" b="1" dirty="0"/>
              <a:t>(cm)</a:t>
            </a:r>
            <a:endParaRPr sz="1200" b="1" dirty="0"/>
          </a:p>
          <a:p>
            <a:pPr marL="0" lvl="0" indent="0" algn="l" rtl="0">
              <a:lnSpc>
                <a:spcPct val="95000"/>
              </a:lnSpc>
              <a:spcBef>
                <a:spcPts val="1200"/>
              </a:spcBef>
              <a:spcAft>
                <a:spcPts val="0"/>
              </a:spcAft>
              <a:buSzPts val="605"/>
              <a:buNone/>
            </a:pPr>
            <a:r>
              <a:rPr lang="en" sz="1200" dirty="0"/>
              <a:t>Gender </a:t>
            </a:r>
            <a:r>
              <a:rPr lang="en" sz="1200" b="1" dirty="0"/>
              <a:t>(M/F)</a:t>
            </a:r>
            <a:r>
              <a:rPr lang="en" sz="1200" dirty="0"/>
              <a:t>			Age </a:t>
            </a:r>
            <a:r>
              <a:rPr lang="en" sz="1200" b="1" dirty="0"/>
              <a:t>(Days)</a:t>
            </a:r>
            <a:endParaRPr sz="1200" b="1" dirty="0"/>
          </a:p>
          <a:p>
            <a:pPr marL="0" lvl="0" indent="0" algn="l" rtl="0">
              <a:lnSpc>
                <a:spcPct val="95000"/>
              </a:lnSpc>
              <a:spcBef>
                <a:spcPts val="1200"/>
              </a:spcBef>
              <a:spcAft>
                <a:spcPts val="1200"/>
              </a:spcAft>
              <a:buSzPts val="605"/>
              <a:buNone/>
            </a:pPr>
            <a:endParaRPr sz="1170" b="1" u="sng" dirty="0"/>
          </a:p>
        </p:txBody>
      </p:sp>
      <p:sp>
        <p:nvSpPr>
          <p:cNvPr id="124" name="Google Shape;124;p19"/>
          <p:cNvSpPr txBox="1">
            <a:spLocks noGrp="1"/>
          </p:cNvSpPr>
          <p:nvPr>
            <p:ph type="body" idx="1"/>
          </p:nvPr>
        </p:nvSpPr>
        <p:spPr>
          <a:xfrm>
            <a:off x="729450" y="2814025"/>
            <a:ext cx="7688700" cy="1350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370" b="1" u="sng" dirty="0"/>
              <a:t>Examination Features</a:t>
            </a:r>
            <a:endParaRPr sz="1370" b="1" u="sng" dirty="0"/>
          </a:p>
          <a:p>
            <a:pPr marL="0" lvl="0" indent="0" algn="l" rtl="0">
              <a:lnSpc>
                <a:spcPct val="95000"/>
              </a:lnSpc>
              <a:spcBef>
                <a:spcPts val="1200"/>
              </a:spcBef>
              <a:spcAft>
                <a:spcPts val="0"/>
              </a:spcAft>
              <a:buSzPts val="605"/>
              <a:buNone/>
            </a:pPr>
            <a:r>
              <a:rPr lang="en" sz="1370" dirty="0"/>
              <a:t>High Blood Pressure</a:t>
            </a:r>
            <a:r>
              <a:rPr lang="en" sz="1370" b="1" dirty="0"/>
              <a:t> (mmHg)</a:t>
            </a:r>
            <a:r>
              <a:rPr lang="en" sz="1370" dirty="0"/>
              <a:t>	Low Blood Pressure </a:t>
            </a:r>
            <a:r>
              <a:rPr lang="en" sz="1370" b="1" dirty="0"/>
              <a:t>(mmHg)</a:t>
            </a:r>
            <a:endParaRPr sz="1370" b="1" dirty="0"/>
          </a:p>
          <a:p>
            <a:pPr marL="0" lvl="0" indent="0" algn="l" rtl="0">
              <a:lnSpc>
                <a:spcPct val="95000"/>
              </a:lnSpc>
              <a:spcBef>
                <a:spcPts val="1200"/>
              </a:spcBef>
              <a:spcAft>
                <a:spcPts val="1200"/>
              </a:spcAft>
              <a:buSzPts val="605"/>
              <a:buNone/>
            </a:pPr>
            <a:r>
              <a:rPr lang="en" sz="1370" dirty="0"/>
              <a:t>Cholesterol level </a:t>
            </a:r>
            <a:r>
              <a:rPr lang="en" sz="1370" b="1" dirty="0"/>
              <a:t>(1/2/3)</a:t>
            </a:r>
            <a:r>
              <a:rPr lang="en" sz="1370" dirty="0"/>
              <a:t>	Glucose level </a:t>
            </a:r>
            <a:r>
              <a:rPr lang="en" sz="1370" b="1" dirty="0"/>
              <a:t>(1/2/3)</a:t>
            </a:r>
            <a:endParaRPr sz="1370" b="1" u="sng" dirty="0"/>
          </a:p>
        </p:txBody>
      </p:sp>
      <p:sp>
        <p:nvSpPr>
          <p:cNvPr id="125" name="Google Shape;125;p19"/>
          <p:cNvSpPr txBox="1">
            <a:spLocks noGrp="1"/>
          </p:cNvSpPr>
          <p:nvPr>
            <p:ph type="body" idx="1"/>
          </p:nvPr>
        </p:nvSpPr>
        <p:spPr>
          <a:xfrm>
            <a:off x="729450" y="3794425"/>
            <a:ext cx="5584800" cy="1350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370" b="1" u="sng" dirty="0"/>
              <a:t>Subjective  Features</a:t>
            </a:r>
            <a:endParaRPr sz="1370" dirty="0"/>
          </a:p>
          <a:p>
            <a:pPr marL="0" lvl="0" indent="0" algn="l" rtl="0">
              <a:lnSpc>
                <a:spcPct val="95000"/>
              </a:lnSpc>
              <a:spcBef>
                <a:spcPts val="1200"/>
              </a:spcBef>
              <a:spcAft>
                <a:spcPts val="0"/>
              </a:spcAft>
              <a:buSzPts val="605"/>
              <a:buNone/>
            </a:pPr>
            <a:r>
              <a:rPr lang="en" sz="1370" dirty="0"/>
              <a:t>Alcohol Consumption </a:t>
            </a:r>
            <a:r>
              <a:rPr lang="en" sz="1370" b="1" dirty="0"/>
              <a:t>(Y/N)</a:t>
            </a:r>
            <a:r>
              <a:rPr lang="en" sz="1370" dirty="0"/>
              <a:t>	Smoking Habit </a:t>
            </a:r>
            <a:r>
              <a:rPr lang="en" sz="1370" b="1" dirty="0"/>
              <a:t>(Y/N)</a:t>
            </a:r>
            <a:r>
              <a:rPr lang="en" sz="1370" dirty="0"/>
              <a:t>	</a:t>
            </a:r>
            <a:endParaRPr sz="1370" dirty="0"/>
          </a:p>
          <a:p>
            <a:pPr marL="0" lvl="0" indent="0" algn="l" rtl="0">
              <a:lnSpc>
                <a:spcPct val="95000"/>
              </a:lnSpc>
              <a:spcBef>
                <a:spcPts val="1200"/>
              </a:spcBef>
              <a:spcAft>
                <a:spcPts val="0"/>
              </a:spcAft>
              <a:buSzPts val="605"/>
              <a:buNone/>
            </a:pPr>
            <a:r>
              <a:rPr lang="en" sz="1370" dirty="0"/>
              <a:t>Physically Active</a:t>
            </a:r>
            <a:r>
              <a:rPr lang="en" sz="1370" b="1" dirty="0"/>
              <a:t> (Y/N)</a:t>
            </a:r>
            <a:r>
              <a:rPr lang="en" sz="1370" dirty="0"/>
              <a:t>	</a:t>
            </a:r>
            <a:endParaRPr sz="1370" dirty="0"/>
          </a:p>
          <a:p>
            <a:pPr marL="0" lvl="0" indent="0" algn="l" rtl="0">
              <a:lnSpc>
                <a:spcPct val="95000"/>
              </a:lnSpc>
              <a:spcBef>
                <a:spcPts val="1200"/>
              </a:spcBef>
              <a:spcAft>
                <a:spcPts val="1200"/>
              </a:spcAft>
              <a:buSzPts val="605"/>
              <a:buNone/>
            </a:pPr>
            <a:endParaRPr sz="1370" b="1" u="sng" dirty="0"/>
          </a:p>
        </p:txBody>
      </p:sp>
      <p:sp>
        <p:nvSpPr>
          <p:cNvPr id="126" name="Google Shape;126;p19"/>
          <p:cNvSpPr txBox="1">
            <a:spLocks noGrp="1"/>
          </p:cNvSpPr>
          <p:nvPr>
            <p:ph type="body" idx="1"/>
          </p:nvPr>
        </p:nvSpPr>
        <p:spPr>
          <a:xfrm>
            <a:off x="5867948" y="2443825"/>
            <a:ext cx="3170452" cy="13506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605"/>
              <a:buNone/>
            </a:pPr>
            <a:r>
              <a:rPr lang="en" sz="2000" b="1" u="sng" dirty="0"/>
              <a:t>Target Variable : </a:t>
            </a:r>
            <a:endParaRPr sz="2000" b="1" u="sng" dirty="0"/>
          </a:p>
          <a:p>
            <a:pPr marL="0" lvl="0" indent="0" algn="ctr" rtl="0">
              <a:lnSpc>
                <a:spcPct val="95000"/>
              </a:lnSpc>
              <a:spcBef>
                <a:spcPts val="1200"/>
              </a:spcBef>
              <a:spcAft>
                <a:spcPts val="1200"/>
              </a:spcAft>
              <a:buSzPts val="605"/>
              <a:buNone/>
            </a:pPr>
            <a:r>
              <a:rPr lang="en" sz="2000" b="1" dirty="0"/>
              <a:t>Absence or Presence of Cardiovascular Disease</a:t>
            </a:r>
            <a:endParaRPr sz="2000" b="1" dirty="0"/>
          </a:p>
        </p:txBody>
      </p:sp>
      <p:sp>
        <p:nvSpPr>
          <p:cNvPr id="127" name="Google Shape;127;p19"/>
          <p:cNvSpPr txBox="1"/>
          <p:nvPr/>
        </p:nvSpPr>
        <p:spPr>
          <a:xfrm>
            <a:off x="4572000" y="4636050"/>
            <a:ext cx="4466400" cy="36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95000"/>
              </a:lnSpc>
              <a:spcBef>
                <a:spcPts val="0"/>
              </a:spcBef>
              <a:spcAft>
                <a:spcPts val="1200"/>
              </a:spcAft>
              <a:buClr>
                <a:srgbClr val="000000"/>
              </a:buClr>
              <a:buSzPts val="605"/>
              <a:buFont typeface="Arial"/>
              <a:buNone/>
            </a:pPr>
            <a:r>
              <a:rPr lang="en" sz="1250" b="1">
                <a:solidFill>
                  <a:schemeClr val="accent1"/>
                </a:solidFill>
                <a:latin typeface="Lato"/>
                <a:ea typeface="Lato"/>
                <a:cs typeface="Lato"/>
                <a:sym typeface="Lato"/>
              </a:rPr>
              <a:t>1 - Normal,  2 - Above Normal, 3 - Well Above Normal</a:t>
            </a:r>
            <a:endParaRPr sz="1250" b="1">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10"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1000"/>
                                        <p:tgtEl>
                                          <p:spTgt spid="1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5"/>
                                        </p:tgtEl>
                                        <p:attrNameLst>
                                          <p:attrName>style.visibility</p:attrName>
                                        </p:attrNameLst>
                                      </p:cBhvr>
                                      <p:to>
                                        <p:strVal val="visible"/>
                                      </p:to>
                                    </p:set>
                                    <p:animEffect transition="in" filter="fade">
                                      <p:cBhvr>
                                        <p:cTn id="20" dur="500"/>
                                        <p:tgtEl>
                                          <p:spTgt spid="1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6"/>
                                        </p:tgtEl>
                                        <p:attrNameLst>
                                          <p:attrName>style.visibility</p:attrName>
                                        </p:attrNameLst>
                                      </p:cBhvr>
                                      <p:to>
                                        <p:strVal val="visible"/>
                                      </p:to>
                                    </p:set>
                                    <p:animEffect transition="in" filter="fade">
                                      <p:cBhvr>
                                        <p:cTn id="25"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2097900" y="635100"/>
            <a:ext cx="4948200" cy="188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600"/>
              <a:t>Data Preparation</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Preparation</a:t>
            </a:r>
            <a:endParaRPr/>
          </a:p>
        </p:txBody>
      </p:sp>
      <p:pic>
        <p:nvPicPr>
          <p:cNvPr id="138" name="Google Shape;138;p21"/>
          <p:cNvPicPr preferRelativeResize="0"/>
          <p:nvPr/>
        </p:nvPicPr>
        <p:blipFill>
          <a:blip r:embed="rId3">
            <a:alphaModFix/>
          </a:blip>
          <a:stretch>
            <a:fillRect/>
          </a:stretch>
        </p:blipFill>
        <p:spPr>
          <a:xfrm>
            <a:off x="729450" y="2006250"/>
            <a:ext cx="4095750" cy="752475"/>
          </a:xfrm>
          <a:prstGeom prst="rect">
            <a:avLst/>
          </a:prstGeom>
          <a:noFill/>
          <a:ln w="19050" cap="flat" cmpd="sng">
            <a:solidFill>
              <a:schemeClr val="dk2"/>
            </a:solidFill>
            <a:prstDash val="solid"/>
            <a:round/>
            <a:headEnd type="none" w="sm" len="sm"/>
            <a:tailEnd type="none" w="sm" len="sm"/>
          </a:ln>
        </p:spPr>
      </p:pic>
      <p:pic>
        <p:nvPicPr>
          <p:cNvPr id="139" name="Google Shape;139;p21"/>
          <p:cNvPicPr preferRelativeResize="0"/>
          <p:nvPr/>
        </p:nvPicPr>
        <p:blipFill>
          <a:blip r:embed="rId4">
            <a:alphaModFix/>
          </a:blip>
          <a:stretch>
            <a:fillRect/>
          </a:stretch>
        </p:blipFill>
        <p:spPr>
          <a:xfrm>
            <a:off x="729450" y="2911125"/>
            <a:ext cx="3124200" cy="800100"/>
          </a:xfrm>
          <a:prstGeom prst="rect">
            <a:avLst/>
          </a:prstGeom>
          <a:noFill/>
          <a:ln w="19050" cap="flat" cmpd="sng">
            <a:solidFill>
              <a:schemeClr val="dk2"/>
            </a:solidFill>
            <a:prstDash val="solid"/>
            <a:round/>
            <a:headEnd type="none" w="sm" len="sm"/>
            <a:tailEnd type="none" w="sm" len="sm"/>
          </a:ln>
        </p:spPr>
      </p:pic>
      <p:sp>
        <p:nvSpPr>
          <p:cNvPr id="140" name="Google Shape;140;p21"/>
          <p:cNvSpPr txBox="1"/>
          <p:nvPr/>
        </p:nvSpPr>
        <p:spPr>
          <a:xfrm>
            <a:off x="6321900" y="2074688"/>
            <a:ext cx="24072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Converting Age from </a:t>
            </a:r>
            <a:r>
              <a:rPr lang="en" b="1">
                <a:latin typeface="Lato"/>
                <a:ea typeface="Lato"/>
                <a:cs typeface="Lato"/>
                <a:sym typeface="Lato"/>
              </a:rPr>
              <a:t>Days to Years</a:t>
            </a:r>
            <a:endParaRPr b="1">
              <a:latin typeface="Lato"/>
              <a:ea typeface="Lato"/>
              <a:cs typeface="Lato"/>
              <a:sym typeface="Lato"/>
            </a:endParaRPr>
          </a:p>
        </p:txBody>
      </p:sp>
      <p:cxnSp>
        <p:nvCxnSpPr>
          <p:cNvPr id="141" name="Google Shape;141;p21"/>
          <p:cNvCxnSpPr>
            <a:stCxn id="138" idx="3"/>
            <a:endCxn id="140" idx="1"/>
          </p:cNvCxnSpPr>
          <p:nvPr/>
        </p:nvCxnSpPr>
        <p:spPr>
          <a:xfrm>
            <a:off x="4825200" y="2382488"/>
            <a:ext cx="1496700" cy="0"/>
          </a:xfrm>
          <a:prstGeom prst="straightConnector1">
            <a:avLst/>
          </a:prstGeom>
          <a:noFill/>
          <a:ln w="9525" cap="flat" cmpd="sng">
            <a:solidFill>
              <a:schemeClr val="dk2"/>
            </a:solidFill>
            <a:prstDash val="solid"/>
            <a:round/>
            <a:headEnd type="none" w="med" len="med"/>
            <a:tailEnd type="triangle" w="med" len="med"/>
          </a:ln>
        </p:spPr>
      </p:cxnSp>
      <p:sp>
        <p:nvSpPr>
          <p:cNvPr id="142" name="Google Shape;142;p21"/>
          <p:cNvSpPr txBox="1"/>
          <p:nvPr/>
        </p:nvSpPr>
        <p:spPr>
          <a:xfrm>
            <a:off x="4690800" y="2990100"/>
            <a:ext cx="24072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Drop the </a:t>
            </a:r>
            <a:r>
              <a:rPr lang="en" b="1">
                <a:latin typeface="Lato"/>
                <a:ea typeface="Lato"/>
                <a:cs typeface="Lato"/>
                <a:sym typeface="Lato"/>
              </a:rPr>
              <a:t>Id</a:t>
            </a:r>
            <a:r>
              <a:rPr lang="en">
                <a:latin typeface="Lato"/>
                <a:ea typeface="Lato"/>
                <a:cs typeface="Lato"/>
                <a:sym typeface="Lato"/>
              </a:rPr>
              <a:t> column</a:t>
            </a:r>
            <a:endParaRPr b="1">
              <a:latin typeface="Lato"/>
              <a:ea typeface="Lato"/>
              <a:cs typeface="Lato"/>
              <a:sym typeface="Lato"/>
            </a:endParaRPr>
          </a:p>
        </p:txBody>
      </p:sp>
      <p:cxnSp>
        <p:nvCxnSpPr>
          <p:cNvPr id="143" name="Google Shape;143;p21"/>
          <p:cNvCxnSpPr>
            <a:endCxn id="142" idx="1"/>
          </p:cNvCxnSpPr>
          <p:nvPr/>
        </p:nvCxnSpPr>
        <p:spPr>
          <a:xfrm rot="10800000" flipH="1">
            <a:off x="3885600" y="3190200"/>
            <a:ext cx="805200" cy="6000"/>
          </a:xfrm>
          <a:prstGeom prst="straightConnector1">
            <a:avLst/>
          </a:prstGeom>
          <a:noFill/>
          <a:ln w="9525" cap="flat" cmpd="sng">
            <a:solidFill>
              <a:schemeClr val="dk2"/>
            </a:solidFill>
            <a:prstDash val="solid"/>
            <a:round/>
            <a:headEnd type="none" w="med" len="med"/>
            <a:tailEnd type="triangle" w="med" len="med"/>
          </a:ln>
        </p:spPr>
      </p:cxnSp>
      <p:sp>
        <p:nvSpPr>
          <p:cNvPr id="144" name="Google Shape;144;p21"/>
          <p:cNvSpPr txBox="1"/>
          <p:nvPr/>
        </p:nvSpPr>
        <p:spPr>
          <a:xfrm>
            <a:off x="6727550" y="3537285"/>
            <a:ext cx="2150700" cy="6156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Train Set = </a:t>
            </a:r>
            <a:r>
              <a:rPr lang="en" b="1">
                <a:latin typeface="Lato"/>
                <a:ea typeface="Lato"/>
                <a:cs typeface="Lato"/>
                <a:sym typeface="Lato"/>
              </a:rPr>
              <a:t>70%</a:t>
            </a:r>
            <a:endParaRPr b="1">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Test set = </a:t>
            </a:r>
            <a:r>
              <a:rPr lang="en" b="1">
                <a:latin typeface="Lato"/>
                <a:ea typeface="Lato"/>
                <a:cs typeface="Lato"/>
                <a:sym typeface="Lato"/>
              </a:rPr>
              <a:t>30%</a:t>
            </a:r>
            <a:endParaRPr b="1">
              <a:latin typeface="Lato"/>
              <a:ea typeface="Lato"/>
              <a:cs typeface="Lato"/>
              <a:sym typeface="Lato"/>
            </a:endParaRPr>
          </a:p>
        </p:txBody>
      </p:sp>
      <p:cxnSp>
        <p:nvCxnSpPr>
          <p:cNvPr id="145" name="Google Shape;145;p21"/>
          <p:cNvCxnSpPr>
            <a:endCxn id="144" idx="1"/>
          </p:cNvCxnSpPr>
          <p:nvPr/>
        </p:nvCxnSpPr>
        <p:spPr>
          <a:xfrm rot="10800000" flipH="1">
            <a:off x="4659050" y="3845085"/>
            <a:ext cx="2068500" cy="12600"/>
          </a:xfrm>
          <a:prstGeom prst="straightConnector1">
            <a:avLst/>
          </a:prstGeom>
          <a:noFill/>
          <a:ln w="9525" cap="flat" cmpd="sng">
            <a:solidFill>
              <a:schemeClr val="dk2"/>
            </a:solidFill>
            <a:prstDash val="solid"/>
            <a:round/>
            <a:headEnd type="none" w="med" len="med"/>
            <a:tailEnd type="triangle" w="med" len="med"/>
          </a:ln>
        </p:spPr>
      </p:cxnSp>
      <p:cxnSp>
        <p:nvCxnSpPr>
          <p:cNvPr id="146" name="Google Shape;146;p21"/>
          <p:cNvCxnSpPr/>
          <p:nvPr/>
        </p:nvCxnSpPr>
        <p:spPr>
          <a:xfrm rot="10800000">
            <a:off x="4657625" y="3871175"/>
            <a:ext cx="0" cy="428700"/>
          </a:xfrm>
          <a:prstGeom prst="straightConnector1">
            <a:avLst/>
          </a:prstGeom>
          <a:noFill/>
          <a:ln w="9525" cap="flat" cmpd="sng">
            <a:solidFill>
              <a:schemeClr val="dk2"/>
            </a:solidFill>
            <a:prstDash val="solid"/>
            <a:round/>
            <a:headEnd type="none" w="med" len="med"/>
            <a:tailEnd type="none" w="med" len="med"/>
          </a:ln>
        </p:spPr>
      </p:cxnSp>
      <p:pic>
        <p:nvPicPr>
          <p:cNvPr id="147" name="Google Shape;147;p21"/>
          <p:cNvPicPr preferRelativeResize="0"/>
          <p:nvPr/>
        </p:nvPicPr>
        <p:blipFill rotWithShape="1">
          <a:blip r:embed="rId5">
            <a:alphaModFix/>
          </a:blip>
          <a:srcRect t="10231" b="11722"/>
          <a:stretch/>
        </p:blipFill>
        <p:spPr>
          <a:xfrm>
            <a:off x="729450" y="4299850"/>
            <a:ext cx="7934325" cy="535200"/>
          </a:xfrm>
          <a:prstGeom prst="rect">
            <a:avLst/>
          </a:prstGeom>
          <a:noFill/>
          <a:ln w="19050"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fade">
                                      <p:cBhvr>
                                        <p:cTn id="10" dur="1000"/>
                                        <p:tgtEl>
                                          <p:spTgt spid="141"/>
                                        </p:tgtEl>
                                      </p:cBhvr>
                                    </p:animEffect>
                                  </p:childTnLst>
                                </p:cTn>
                              </p:par>
                              <p:par>
                                <p:cTn id="11" presetID="10" presetClass="entr" presetSubtype="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fade">
                                      <p:cBhvr>
                                        <p:cTn id="13" dur="1000"/>
                                        <p:tgtEl>
                                          <p:spTgt spid="1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fade">
                                      <p:cBhvr>
                                        <p:cTn id="18" dur="1000"/>
                                        <p:tgtEl>
                                          <p:spTgt spid="139"/>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1000"/>
                                        <p:tgtEl>
                                          <p:spTgt spid="1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fade">
                                      <p:cBhvr>
                                        <p:cTn id="29" dur="1000"/>
                                        <p:tgtEl>
                                          <p:spTgt spid="147"/>
                                        </p:tgtEl>
                                      </p:cBhvr>
                                    </p:animEffect>
                                  </p:childTnLst>
                                </p:cTn>
                              </p:par>
                              <p:par>
                                <p:cTn id="30" presetID="10" presetClass="entr" presetSubtype="0" fill="hold" nodeType="with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0"/>
                                        <p:tgtEl>
                                          <p:spTgt spid="145"/>
                                        </p:tgtEl>
                                      </p:cBhvr>
                                    </p:animEffect>
                                  </p:childTnLst>
                                </p:cTn>
                              </p:par>
                              <p:par>
                                <p:cTn id="33" presetID="10" presetClass="entr" presetSubtype="0" fill="hold" nodeType="withEffect">
                                  <p:stCondLst>
                                    <p:cond delay="0"/>
                                  </p:stCondLst>
                                  <p:childTnLst>
                                    <p:set>
                                      <p:cBhvr>
                                        <p:cTn id="34" dur="1" fill="hold">
                                          <p:stCondLst>
                                            <p:cond delay="0"/>
                                          </p:stCondLst>
                                        </p:cTn>
                                        <p:tgtEl>
                                          <p:spTgt spid="146"/>
                                        </p:tgtEl>
                                        <p:attrNameLst>
                                          <p:attrName>style.visibility</p:attrName>
                                        </p:attrNameLst>
                                      </p:cBhvr>
                                      <p:to>
                                        <p:strVal val="visible"/>
                                      </p:to>
                                    </p:set>
                                    <p:animEffect transition="in" filter="fade">
                                      <p:cBhvr>
                                        <p:cTn id="35" dur="1000"/>
                                        <p:tgtEl>
                                          <p:spTgt spid="146"/>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Suitable Ranges of BMI &amp; Blood Pressure</a:t>
            </a:r>
            <a:endParaRPr/>
          </a:p>
        </p:txBody>
      </p:sp>
      <p:pic>
        <p:nvPicPr>
          <p:cNvPr id="153" name="Google Shape;153;p22"/>
          <p:cNvPicPr preferRelativeResize="0"/>
          <p:nvPr/>
        </p:nvPicPr>
        <p:blipFill>
          <a:blip r:embed="rId3">
            <a:alphaModFix/>
          </a:blip>
          <a:stretch>
            <a:fillRect/>
          </a:stretch>
        </p:blipFill>
        <p:spPr>
          <a:xfrm>
            <a:off x="592838" y="2062125"/>
            <a:ext cx="3590925" cy="1819275"/>
          </a:xfrm>
          <a:prstGeom prst="rect">
            <a:avLst/>
          </a:prstGeom>
          <a:noFill/>
          <a:ln>
            <a:noFill/>
          </a:ln>
        </p:spPr>
      </p:pic>
      <p:sp>
        <p:nvSpPr>
          <p:cNvPr id="154" name="Google Shape;154;p22"/>
          <p:cNvSpPr txBox="1"/>
          <p:nvPr/>
        </p:nvSpPr>
        <p:spPr>
          <a:xfrm>
            <a:off x="729450" y="4089675"/>
            <a:ext cx="3591000" cy="615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Lowest Acceptable BMI: 18.5  -  4.9 </a:t>
            </a:r>
            <a:r>
              <a:rPr lang="en">
                <a:solidFill>
                  <a:srgbClr val="202124"/>
                </a:solidFill>
                <a:highlight>
                  <a:srgbClr val="FFFFFF"/>
                </a:highlight>
                <a:latin typeface="Lato"/>
                <a:ea typeface="Lato"/>
                <a:cs typeface="Lato"/>
                <a:sym typeface="Lato"/>
              </a:rPr>
              <a:t>≈ </a:t>
            </a:r>
            <a:r>
              <a:rPr lang="en" b="1" u="sng">
                <a:solidFill>
                  <a:srgbClr val="202124"/>
                </a:solidFill>
                <a:highlight>
                  <a:srgbClr val="FFFFFF"/>
                </a:highlight>
                <a:latin typeface="Lato"/>
                <a:ea typeface="Lato"/>
                <a:cs typeface="Lato"/>
                <a:sym typeface="Lato"/>
              </a:rPr>
              <a:t>14</a:t>
            </a:r>
            <a:endParaRPr b="1" u="sng">
              <a:solidFill>
                <a:srgbClr val="202124"/>
              </a:solidFill>
              <a:highlight>
                <a:srgbClr val="FFFFFF"/>
              </a:highlight>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Highest Acceptable BMI: 40  +  4.9 </a:t>
            </a:r>
            <a:r>
              <a:rPr lang="en">
                <a:solidFill>
                  <a:srgbClr val="202124"/>
                </a:solidFill>
                <a:highlight>
                  <a:srgbClr val="FFFFFF"/>
                </a:highlight>
                <a:latin typeface="Lato"/>
                <a:ea typeface="Lato"/>
                <a:cs typeface="Lato"/>
                <a:sym typeface="Lato"/>
              </a:rPr>
              <a:t>= </a:t>
            </a:r>
            <a:r>
              <a:rPr lang="en" b="1" u="sng">
                <a:solidFill>
                  <a:srgbClr val="202124"/>
                </a:solidFill>
                <a:highlight>
                  <a:srgbClr val="FFFFFF"/>
                </a:highlight>
                <a:latin typeface="Lato"/>
                <a:ea typeface="Lato"/>
                <a:cs typeface="Lato"/>
                <a:sym typeface="Lato"/>
              </a:rPr>
              <a:t>44.9</a:t>
            </a:r>
            <a:endParaRPr b="1" u="sng">
              <a:solidFill>
                <a:srgbClr val="202124"/>
              </a:solidFill>
              <a:highlight>
                <a:srgbClr val="FFFFFF"/>
              </a:highlight>
              <a:latin typeface="Lato"/>
              <a:ea typeface="Lato"/>
              <a:cs typeface="Lato"/>
              <a:sym typeface="Lato"/>
            </a:endParaRPr>
          </a:p>
        </p:txBody>
      </p:sp>
      <p:sp>
        <p:nvSpPr>
          <p:cNvPr id="155" name="Google Shape;155;p22"/>
          <p:cNvSpPr txBox="1"/>
          <p:nvPr/>
        </p:nvSpPr>
        <p:spPr>
          <a:xfrm>
            <a:off x="5551175" y="3881400"/>
            <a:ext cx="2955000" cy="12621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Highest Systolic (ap_hi): </a:t>
            </a:r>
            <a:r>
              <a:rPr lang="en" b="1" u="sng">
                <a:latin typeface="Lato"/>
                <a:ea typeface="Lato"/>
                <a:cs typeface="Lato"/>
                <a:sym typeface="Lato"/>
              </a:rPr>
              <a:t>240</a:t>
            </a:r>
            <a:endParaRPr b="1" u="sng">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Lowest Systolic (ap_hi): </a:t>
            </a:r>
            <a:r>
              <a:rPr lang="en" b="1" u="sng">
                <a:latin typeface="Lato"/>
                <a:ea typeface="Lato"/>
                <a:cs typeface="Lato"/>
                <a:sym typeface="Lato"/>
              </a:rPr>
              <a:t>50</a:t>
            </a:r>
            <a:endParaRPr b="1" u="sng">
              <a:latin typeface="Lato"/>
              <a:ea typeface="Lato"/>
              <a:cs typeface="Lato"/>
              <a:sym typeface="Lato"/>
            </a:endParaRPr>
          </a:p>
          <a:p>
            <a:pPr marL="0" lvl="0" indent="0" algn="l" rtl="0">
              <a:spcBef>
                <a:spcPts val="0"/>
              </a:spcBef>
              <a:spcAft>
                <a:spcPts val="0"/>
              </a:spcAft>
              <a:buNone/>
            </a:pPr>
            <a:endParaRPr b="1" u="sng">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Highest Diastolic (ap_lo): </a:t>
            </a:r>
            <a:r>
              <a:rPr lang="en" b="1" u="sng">
                <a:latin typeface="Lato"/>
                <a:ea typeface="Lato"/>
                <a:cs typeface="Lato"/>
                <a:sym typeface="Lato"/>
              </a:rPr>
              <a:t>130</a:t>
            </a:r>
            <a:endParaRPr b="1" u="sng">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Lowest Diastolic (ap_lo): </a:t>
            </a:r>
            <a:r>
              <a:rPr lang="en" b="1" u="sng">
                <a:latin typeface="Lato"/>
                <a:ea typeface="Lato"/>
                <a:cs typeface="Lato"/>
                <a:sym typeface="Lato"/>
              </a:rPr>
              <a:t>35</a:t>
            </a:r>
            <a:endParaRPr>
              <a:latin typeface="Lato"/>
              <a:ea typeface="Lato"/>
              <a:cs typeface="Lato"/>
              <a:sym typeface="Lato"/>
            </a:endParaRPr>
          </a:p>
        </p:txBody>
      </p:sp>
      <p:pic>
        <p:nvPicPr>
          <p:cNvPr id="156" name="Google Shape;156;p22"/>
          <p:cNvPicPr preferRelativeResize="0"/>
          <p:nvPr/>
        </p:nvPicPr>
        <p:blipFill>
          <a:blip r:embed="rId4">
            <a:alphaModFix/>
          </a:blip>
          <a:stretch>
            <a:fillRect/>
          </a:stretch>
        </p:blipFill>
        <p:spPr>
          <a:xfrm>
            <a:off x="5551204" y="1760675"/>
            <a:ext cx="2954944" cy="1976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par>
                                <p:cTn id="8" presetID="10"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1000"/>
                                        <p:tgtEl>
                                          <p:spTgt spid="1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10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Height vs Weight</a:t>
            </a:r>
            <a:endParaRPr/>
          </a:p>
        </p:txBody>
      </p:sp>
      <p:pic>
        <p:nvPicPr>
          <p:cNvPr id="162" name="Google Shape;162;p23"/>
          <p:cNvPicPr preferRelativeResize="0"/>
          <p:nvPr/>
        </p:nvPicPr>
        <p:blipFill>
          <a:blip r:embed="rId3">
            <a:alphaModFix/>
          </a:blip>
          <a:stretch>
            <a:fillRect/>
          </a:stretch>
        </p:blipFill>
        <p:spPr>
          <a:xfrm>
            <a:off x="5031702" y="2006275"/>
            <a:ext cx="3093144" cy="2984850"/>
          </a:xfrm>
          <a:prstGeom prst="rect">
            <a:avLst/>
          </a:prstGeom>
          <a:noFill/>
          <a:ln>
            <a:noFill/>
          </a:ln>
        </p:spPr>
      </p:pic>
      <p:pic>
        <p:nvPicPr>
          <p:cNvPr id="163" name="Google Shape;163;p23"/>
          <p:cNvPicPr preferRelativeResize="0"/>
          <p:nvPr/>
        </p:nvPicPr>
        <p:blipFill>
          <a:blip r:embed="rId4">
            <a:alphaModFix/>
          </a:blip>
          <a:stretch>
            <a:fillRect/>
          </a:stretch>
        </p:blipFill>
        <p:spPr>
          <a:xfrm>
            <a:off x="818475" y="2006275"/>
            <a:ext cx="3107805" cy="2984849"/>
          </a:xfrm>
          <a:prstGeom prst="rect">
            <a:avLst/>
          </a:prstGeom>
          <a:noFill/>
          <a:ln>
            <a:noFill/>
          </a:ln>
        </p:spPr>
      </p:pic>
      <p:cxnSp>
        <p:nvCxnSpPr>
          <p:cNvPr id="164" name="Google Shape;164;p23"/>
          <p:cNvCxnSpPr>
            <a:stCxn id="163" idx="3"/>
            <a:endCxn id="162" idx="1"/>
          </p:cNvCxnSpPr>
          <p:nvPr/>
        </p:nvCxnSpPr>
        <p:spPr>
          <a:xfrm>
            <a:off x="3926280" y="3498700"/>
            <a:ext cx="1105500" cy="0"/>
          </a:xfrm>
          <a:prstGeom prst="straightConnector1">
            <a:avLst/>
          </a:prstGeom>
          <a:noFill/>
          <a:ln w="9525" cap="flat" cmpd="sng">
            <a:solidFill>
              <a:schemeClr val="dk2"/>
            </a:solidFill>
            <a:prstDash val="solid"/>
            <a:round/>
            <a:headEnd type="none" w="med" len="med"/>
            <a:tailEnd type="triangle" w="med" len="med"/>
          </a:ln>
        </p:spPr>
      </p:cxnSp>
      <p:sp>
        <p:nvSpPr>
          <p:cNvPr id="165" name="Google Shape;165;p23"/>
          <p:cNvSpPr txBox="1"/>
          <p:nvPr/>
        </p:nvSpPr>
        <p:spPr>
          <a:xfrm>
            <a:off x="4066950" y="3183625"/>
            <a:ext cx="78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166" name="Google Shape;166;p23"/>
          <p:cNvPicPr preferRelativeResize="0"/>
          <p:nvPr/>
        </p:nvPicPr>
        <p:blipFill>
          <a:blip r:embed="rId5">
            <a:alphaModFix/>
          </a:blip>
          <a:stretch>
            <a:fillRect/>
          </a:stretch>
        </p:blipFill>
        <p:spPr>
          <a:xfrm>
            <a:off x="3990759" y="617250"/>
            <a:ext cx="4536228" cy="701400"/>
          </a:xfrm>
          <a:prstGeom prst="rect">
            <a:avLst/>
          </a:prstGeom>
          <a:noFill/>
          <a:ln w="19050" cap="flat" cmpd="sng">
            <a:solidFill>
              <a:schemeClr val="dk2"/>
            </a:solidFill>
            <a:prstDash val="solid"/>
            <a:round/>
            <a:headEnd type="none" w="sm" len="sm"/>
            <a:tailEnd type="none" w="sm" len="sm"/>
          </a:ln>
        </p:spPr>
      </p:pic>
      <p:pic>
        <p:nvPicPr>
          <p:cNvPr id="167" name="Google Shape;167;p23"/>
          <p:cNvPicPr preferRelativeResize="0"/>
          <p:nvPr/>
        </p:nvPicPr>
        <p:blipFill rotWithShape="1">
          <a:blip r:embed="rId6">
            <a:alphaModFix/>
          </a:blip>
          <a:srcRect t="11411" b="1609"/>
          <a:stretch/>
        </p:blipFill>
        <p:spPr>
          <a:xfrm>
            <a:off x="3562300" y="1385000"/>
            <a:ext cx="5393126" cy="5352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743</Words>
  <Application>Microsoft Office PowerPoint</Application>
  <PresentationFormat>On-screen Show (16:9)</PresentationFormat>
  <Paragraphs>131</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Lato</vt:lpstr>
      <vt:lpstr>Arial</vt:lpstr>
      <vt:lpstr>Raleway</vt:lpstr>
      <vt:lpstr>Streamline</vt:lpstr>
      <vt:lpstr>EE0005 MINI PROJECT: Cardiovascular Disease</vt:lpstr>
      <vt:lpstr>Table of Content</vt:lpstr>
      <vt:lpstr>Problem Statement</vt:lpstr>
      <vt:lpstr>Objective</vt:lpstr>
      <vt:lpstr>Cardiovascular Disease Data Set</vt:lpstr>
      <vt:lpstr>Data Preparation</vt:lpstr>
      <vt:lpstr>Data Preparation</vt:lpstr>
      <vt:lpstr>Suitable Ranges of BMI &amp; Blood Pressure</vt:lpstr>
      <vt:lpstr>Height vs Weight</vt:lpstr>
      <vt:lpstr>Systolic blood pressure (ap_hi) vs Diastolic blood pressure(ap_lo)</vt:lpstr>
      <vt:lpstr>Exploratory Analysis &amp; Visualization</vt:lpstr>
      <vt:lpstr>Violin Plot</vt:lpstr>
      <vt:lpstr>Count Plot</vt:lpstr>
      <vt:lpstr>Correlation Heat Map</vt:lpstr>
      <vt:lpstr>Ensemble Learning: Random Forest Classifier</vt:lpstr>
      <vt:lpstr>Type of problem</vt:lpstr>
      <vt:lpstr>Random Forest Classifier</vt:lpstr>
      <vt:lpstr>Hyperparameter tuning for Random Forest Classifier</vt:lpstr>
      <vt:lpstr>Hyperparameter tuning for Random Forest Classifier </vt:lpstr>
      <vt:lpstr>Random Forest Classifier Accuracy</vt:lpstr>
      <vt:lpstr>Alternative Machine Learning Methods</vt:lpstr>
      <vt:lpstr>Decision Tree Model</vt:lpstr>
      <vt:lpstr>Logistic Regression Model</vt:lpstr>
      <vt:lpstr>User Interface</vt:lpstr>
      <vt:lpstr>User interface </vt:lpstr>
      <vt:lpstr>Learning Outcome &amp; 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EE0005 MINI PROJECT: Cardiovascular Disease</dc:title>
  <cp:lastModifiedBy>Ray Chong Lee</cp:lastModifiedBy>
  <cp:revision>1</cp:revision>
  <dcterms:modified xsi:type="dcterms:W3CDTF">2021-04-14T08:12:33Z</dcterms:modified>
</cp:coreProperties>
</file>